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Neue Machina Ultra-Bold" charset="1" panose="00000900000000000000"/>
      <p:regular r:id="rId32"/>
    </p:embeddedFont>
    <p:embeddedFont>
      <p:font typeface="Poppins" charset="1" panose="00000500000000000000"/>
      <p:regular r:id="rId33"/>
    </p:embeddedFont>
    <p:embeddedFont>
      <p:font typeface="Neue Machina" charset="1" panose="00000500000000000000"/>
      <p:regular r:id="rId34"/>
    </p:embeddedFont>
    <p:embeddedFont>
      <p:font typeface="Poppins Bold" charset="1" panose="000008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4.png" Type="http://schemas.openxmlformats.org/officeDocument/2006/relationships/image"/><Relationship Id="rId4" Target="../media/image4.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42.png" Type="http://schemas.openxmlformats.org/officeDocument/2006/relationships/image"/><Relationship Id="rId14" Target="../media/image3.png" Type="http://schemas.openxmlformats.org/officeDocument/2006/relationships/image"/><Relationship Id="rId2" Target="../media/image5.pn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7.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6.png" Type="http://schemas.openxmlformats.org/officeDocument/2006/relationships/image"/><Relationship Id="rId5" Target="../media/image16.png" Type="http://schemas.openxmlformats.org/officeDocument/2006/relationships/image"/><Relationship Id="rId6"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7.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374175" y="2929714"/>
            <a:ext cx="1403533" cy="1897368"/>
          </a:xfrm>
          <a:custGeom>
            <a:avLst/>
            <a:gdLst/>
            <a:ahLst/>
            <a:cxnLst/>
            <a:rect r="r" b="b" t="t" l="l"/>
            <a:pathLst>
              <a:path h="1897368" w="1403533">
                <a:moveTo>
                  <a:pt x="0" y="0"/>
                </a:moveTo>
                <a:lnTo>
                  <a:pt x="1403533" y="0"/>
                </a:lnTo>
                <a:lnTo>
                  <a:pt x="1403533" y="1897368"/>
                </a:lnTo>
                <a:lnTo>
                  <a:pt x="0" y="1897368"/>
                </a:lnTo>
                <a:lnTo>
                  <a:pt x="0" y="0"/>
                </a:lnTo>
                <a:close/>
              </a:path>
            </a:pathLst>
          </a:custGeom>
          <a:blipFill>
            <a:blip r:embed="rId2"/>
            <a:stretch>
              <a:fillRect l="0" t="0" r="0" b="0"/>
            </a:stretch>
          </a:blipFill>
        </p:spPr>
      </p:sp>
      <p:sp>
        <p:nvSpPr>
          <p:cNvPr name="Freeform 3" id="3"/>
          <p:cNvSpPr/>
          <p:nvPr/>
        </p:nvSpPr>
        <p:spPr>
          <a:xfrm flipH="false" flipV="false" rot="0">
            <a:off x="10447281" y="2854825"/>
            <a:ext cx="1225288" cy="1897368"/>
          </a:xfrm>
          <a:custGeom>
            <a:avLst/>
            <a:gdLst/>
            <a:ahLst/>
            <a:cxnLst/>
            <a:rect r="r" b="b" t="t" l="l"/>
            <a:pathLst>
              <a:path h="1897368" w="1225288">
                <a:moveTo>
                  <a:pt x="0" y="0"/>
                </a:moveTo>
                <a:lnTo>
                  <a:pt x="1225288" y="0"/>
                </a:lnTo>
                <a:lnTo>
                  <a:pt x="1225288" y="1897368"/>
                </a:lnTo>
                <a:lnTo>
                  <a:pt x="0" y="1897368"/>
                </a:lnTo>
                <a:lnTo>
                  <a:pt x="0" y="0"/>
                </a:lnTo>
                <a:close/>
              </a:path>
            </a:pathLst>
          </a:custGeom>
          <a:blipFill>
            <a:blip r:embed="rId3"/>
            <a:stretch>
              <a:fillRect l="0" t="0" r="0" b="0"/>
            </a:stretch>
          </a:blipFill>
        </p:spPr>
      </p:sp>
      <p:sp>
        <p:nvSpPr>
          <p:cNvPr name="Freeform 4" id="4"/>
          <p:cNvSpPr/>
          <p:nvPr/>
        </p:nvSpPr>
        <p:spPr>
          <a:xfrm flipH="false" flipV="false" rot="0">
            <a:off x="13478026" y="2091537"/>
            <a:ext cx="2344980" cy="2110482"/>
          </a:xfrm>
          <a:custGeom>
            <a:avLst/>
            <a:gdLst/>
            <a:ahLst/>
            <a:cxnLst/>
            <a:rect r="r" b="b" t="t" l="l"/>
            <a:pathLst>
              <a:path h="2110482" w="2344980">
                <a:moveTo>
                  <a:pt x="0" y="0"/>
                </a:moveTo>
                <a:lnTo>
                  <a:pt x="2344980" y="0"/>
                </a:lnTo>
                <a:lnTo>
                  <a:pt x="2344980" y="2110481"/>
                </a:lnTo>
                <a:lnTo>
                  <a:pt x="0" y="2110481"/>
                </a:lnTo>
                <a:lnTo>
                  <a:pt x="0" y="0"/>
                </a:lnTo>
                <a:close/>
              </a:path>
            </a:pathLst>
          </a:custGeom>
          <a:blipFill>
            <a:blip r:embed="rId4"/>
            <a:stretch>
              <a:fillRect l="0" t="0" r="0" b="0"/>
            </a:stretch>
          </a:blipFill>
        </p:spPr>
      </p:sp>
      <p:sp>
        <p:nvSpPr>
          <p:cNvPr name="Freeform 5" id="5"/>
          <p:cNvSpPr/>
          <p:nvPr/>
        </p:nvSpPr>
        <p:spPr>
          <a:xfrm flipH="false" flipV="false" rot="0">
            <a:off x="4330848" y="1979207"/>
            <a:ext cx="1211580" cy="1901014"/>
          </a:xfrm>
          <a:custGeom>
            <a:avLst/>
            <a:gdLst/>
            <a:ahLst/>
            <a:cxnLst/>
            <a:rect r="r" b="b" t="t" l="l"/>
            <a:pathLst>
              <a:path h="1901014" w="1211580">
                <a:moveTo>
                  <a:pt x="0" y="0"/>
                </a:moveTo>
                <a:lnTo>
                  <a:pt x="1211580" y="0"/>
                </a:lnTo>
                <a:lnTo>
                  <a:pt x="1211580" y="1901014"/>
                </a:lnTo>
                <a:lnTo>
                  <a:pt x="0" y="1901014"/>
                </a:lnTo>
                <a:lnTo>
                  <a:pt x="0" y="0"/>
                </a:lnTo>
                <a:close/>
              </a:path>
            </a:pathLst>
          </a:custGeom>
          <a:blipFill>
            <a:blip r:embed="rId5"/>
            <a:stretch>
              <a:fillRect l="0" t="0" r="0" b="0"/>
            </a:stretch>
          </a:blipFill>
        </p:spPr>
      </p:sp>
      <p:sp>
        <p:nvSpPr>
          <p:cNvPr name="Freeform 6" id="6"/>
          <p:cNvSpPr/>
          <p:nvPr/>
        </p:nvSpPr>
        <p:spPr>
          <a:xfrm flipH="true" flipV="false" rot="0">
            <a:off x="794536" y="3880221"/>
            <a:ext cx="5609237" cy="4999700"/>
          </a:xfrm>
          <a:custGeom>
            <a:avLst/>
            <a:gdLst/>
            <a:ahLst/>
            <a:cxnLst/>
            <a:rect r="r" b="b" t="t" l="l"/>
            <a:pathLst>
              <a:path h="4999700" w="5609237">
                <a:moveTo>
                  <a:pt x="5609237" y="0"/>
                </a:moveTo>
                <a:lnTo>
                  <a:pt x="0" y="0"/>
                </a:lnTo>
                <a:lnTo>
                  <a:pt x="0" y="4999700"/>
                </a:lnTo>
                <a:lnTo>
                  <a:pt x="5609237" y="4999700"/>
                </a:lnTo>
                <a:lnTo>
                  <a:pt x="5609237" y="0"/>
                </a:lnTo>
                <a:close/>
              </a:path>
            </a:pathLst>
          </a:custGeom>
          <a:blipFill>
            <a:blip r:embed="rId6"/>
            <a:stretch>
              <a:fillRect l="0" t="0" r="0" b="0"/>
            </a:stretch>
          </a:blipFill>
        </p:spPr>
      </p:sp>
      <p:sp>
        <p:nvSpPr>
          <p:cNvPr name="Freeform 7" id="7"/>
          <p:cNvSpPr/>
          <p:nvPr/>
        </p:nvSpPr>
        <p:spPr>
          <a:xfrm flipH="false" flipV="false" rot="0">
            <a:off x="1410446" y="1979207"/>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7"/>
            <a:stretch>
              <a:fillRect l="0" t="0" r="0" b="0"/>
            </a:stretch>
          </a:blipFill>
        </p:spPr>
      </p:sp>
      <p:sp>
        <p:nvSpPr>
          <p:cNvPr name="Freeform 8" id="8"/>
          <p:cNvSpPr/>
          <p:nvPr/>
        </p:nvSpPr>
        <p:spPr>
          <a:xfrm flipH="false" flipV="false" rot="0">
            <a:off x="2805470" y="67607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7"/>
            <a:stretch>
              <a:fillRect l="0" t="0" r="0" b="0"/>
            </a:stretch>
          </a:blipFill>
        </p:spPr>
      </p:sp>
      <p:sp>
        <p:nvSpPr>
          <p:cNvPr name="Freeform 9" id="9"/>
          <p:cNvSpPr/>
          <p:nvPr/>
        </p:nvSpPr>
        <p:spPr>
          <a:xfrm flipH="false" flipV="false" rot="0">
            <a:off x="5938416" y="2789533"/>
            <a:ext cx="1340509" cy="2067903"/>
          </a:xfrm>
          <a:custGeom>
            <a:avLst/>
            <a:gdLst/>
            <a:ahLst/>
            <a:cxnLst/>
            <a:rect r="r" b="b" t="t" l="l"/>
            <a:pathLst>
              <a:path h="2067903" w="1340509">
                <a:moveTo>
                  <a:pt x="0" y="0"/>
                </a:moveTo>
                <a:lnTo>
                  <a:pt x="1340509" y="0"/>
                </a:lnTo>
                <a:lnTo>
                  <a:pt x="1340509" y="2067903"/>
                </a:lnTo>
                <a:lnTo>
                  <a:pt x="0" y="2067903"/>
                </a:lnTo>
                <a:lnTo>
                  <a:pt x="0" y="0"/>
                </a:lnTo>
                <a:close/>
              </a:path>
            </a:pathLst>
          </a:custGeom>
          <a:blipFill>
            <a:blip r:embed="rId8"/>
            <a:stretch>
              <a:fillRect l="0" t="-1286" r="0" b="-1286"/>
            </a:stretch>
          </a:blipFill>
        </p:spPr>
      </p:sp>
      <p:sp>
        <p:nvSpPr>
          <p:cNvPr name="Freeform 10" id="10"/>
          <p:cNvSpPr/>
          <p:nvPr/>
        </p:nvSpPr>
        <p:spPr>
          <a:xfrm flipH="false" flipV="false" rot="0">
            <a:off x="9004358" y="2789533"/>
            <a:ext cx="1284215" cy="2027951"/>
          </a:xfrm>
          <a:custGeom>
            <a:avLst/>
            <a:gdLst/>
            <a:ahLst/>
            <a:cxnLst/>
            <a:rect r="r" b="b" t="t" l="l"/>
            <a:pathLst>
              <a:path h="2027951" w="1284215">
                <a:moveTo>
                  <a:pt x="0" y="0"/>
                </a:moveTo>
                <a:lnTo>
                  <a:pt x="1284215" y="0"/>
                </a:lnTo>
                <a:lnTo>
                  <a:pt x="1284215" y="2027951"/>
                </a:lnTo>
                <a:lnTo>
                  <a:pt x="0" y="2027951"/>
                </a:lnTo>
                <a:lnTo>
                  <a:pt x="0" y="0"/>
                </a:lnTo>
                <a:close/>
              </a:path>
            </a:pathLst>
          </a:custGeom>
          <a:blipFill>
            <a:blip r:embed="rId9"/>
            <a:stretch>
              <a:fillRect l="0" t="0" r="0" b="0"/>
            </a:stretch>
          </a:blipFill>
        </p:spPr>
      </p:sp>
      <p:sp>
        <p:nvSpPr>
          <p:cNvPr name="Freeform 11" id="11"/>
          <p:cNvSpPr/>
          <p:nvPr/>
        </p:nvSpPr>
        <p:spPr>
          <a:xfrm flipH="false" flipV="false" rot="0">
            <a:off x="11834494" y="2641887"/>
            <a:ext cx="1075444" cy="2110306"/>
          </a:xfrm>
          <a:custGeom>
            <a:avLst/>
            <a:gdLst/>
            <a:ahLst/>
            <a:cxnLst/>
            <a:rect r="r" b="b" t="t" l="l"/>
            <a:pathLst>
              <a:path h="2110306" w="1075444">
                <a:moveTo>
                  <a:pt x="0" y="0"/>
                </a:moveTo>
                <a:lnTo>
                  <a:pt x="1075444" y="0"/>
                </a:lnTo>
                <a:lnTo>
                  <a:pt x="1075444" y="2110306"/>
                </a:lnTo>
                <a:lnTo>
                  <a:pt x="0" y="2110306"/>
                </a:lnTo>
                <a:lnTo>
                  <a:pt x="0" y="0"/>
                </a:lnTo>
                <a:close/>
              </a:path>
            </a:pathLst>
          </a:custGeom>
          <a:blipFill>
            <a:blip r:embed="rId10"/>
            <a:stretch>
              <a:fillRect l="0" t="0" r="0" b="0"/>
            </a:stretch>
          </a:blipFill>
        </p:spPr>
      </p:sp>
      <p:sp>
        <p:nvSpPr>
          <p:cNvPr name="Freeform 12" id="12"/>
          <p:cNvSpPr/>
          <p:nvPr/>
        </p:nvSpPr>
        <p:spPr>
          <a:xfrm flipH="false" flipV="false" rot="0">
            <a:off x="6975273" y="4857436"/>
            <a:ext cx="1340509" cy="2067903"/>
          </a:xfrm>
          <a:custGeom>
            <a:avLst/>
            <a:gdLst/>
            <a:ahLst/>
            <a:cxnLst/>
            <a:rect r="r" b="b" t="t" l="l"/>
            <a:pathLst>
              <a:path h="2067903" w="1340509">
                <a:moveTo>
                  <a:pt x="0" y="0"/>
                </a:moveTo>
                <a:lnTo>
                  <a:pt x="1340509" y="0"/>
                </a:lnTo>
                <a:lnTo>
                  <a:pt x="1340509" y="2067903"/>
                </a:lnTo>
                <a:lnTo>
                  <a:pt x="0" y="2067903"/>
                </a:lnTo>
                <a:lnTo>
                  <a:pt x="0" y="0"/>
                </a:lnTo>
                <a:close/>
              </a:path>
            </a:pathLst>
          </a:custGeom>
          <a:blipFill>
            <a:blip r:embed="rId8"/>
            <a:stretch>
              <a:fillRect l="0" t="-1286" r="0" b="-1286"/>
            </a:stretch>
          </a:blipFill>
        </p:spPr>
      </p:sp>
      <p:sp>
        <p:nvSpPr>
          <p:cNvPr name="Freeform 13" id="13"/>
          <p:cNvSpPr/>
          <p:nvPr/>
        </p:nvSpPr>
        <p:spPr>
          <a:xfrm flipH="false" flipV="false" rot="0">
            <a:off x="8715832" y="4776304"/>
            <a:ext cx="1115083" cy="2230167"/>
          </a:xfrm>
          <a:custGeom>
            <a:avLst/>
            <a:gdLst/>
            <a:ahLst/>
            <a:cxnLst/>
            <a:rect r="r" b="b" t="t" l="l"/>
            <a:pathLst>
              <a:path h="2230167" w="1115083">
                <a:moveTo>
                  <a:pt x="0" y="0"/>
                </a:moveTo>
                <a:lnTo>
                  <a:pt x="1115083" y="0"/>
                </a:lnTo>
                <a:lnTo>
                  <a:pt x="1115083" y="2230167"/>
                </a:lnTo>
                <a:lnTo>
                  <a:pt x="0" y="2230167"/>
                </a:lnTo>
                <a:lnTo>
                  <a:pt x="0" y="0"/>
                </a:lnTo>
                <a:close/>
              </a:path>
            </a:pathLst>
          </a:custGeom>
          <a:blipFill>
            <a:blip r:embed="rId11"/>
            <a:stretch>
              <a:fillRect l="0" t="0" r="0" b="0"/>
            </a:stretch>
          </a:blipFill>
        </p:spPr>
      </p:sp>
      <p:sp>
        <p:nvSpPr>
          <p:cNvPr name="Freeform 14" id="14"/>
          <p:cNvSpPr/>
          <p:nvPr/>
        </p:nvSpPr>
        <p:spPr>
          <a:xfrm flipH="false" flipV="false" rot="0">
            <a:off x="10160050" y="4752193"/>
            <a:ext cx="1075444" cy="2110306"/>
          </a:xfrm>
          <a:custGeom>
            <a:avLst/>
            <a:gdLst/>
            <a:ahLst/>
            <a:cxnLst/>
            <a:rect r="r" b="b" t="t" l="l"/>
            <a:pathLst>
              <a:path h="2110306" w="1075444">
                <a:moveTo>
                  <a:pt x="0" y="0"/>
                </a:moveTo>
                <a:lnTo>
                  <a:pt x="1075445" y="0"/>
                </a:lnTo>
                <a:lnTo>
                  <a:pt x="1075445" y="2110306"/>
                </a:lnTo>
                <a:lnTo>
                  <a:pt x="0" y="2110306"/>
                </a:lnTo>
                <a:lnTo>
                  <a:pt x="0" y="0"/>
                </a:lnTo>
                <a:close/>
              </a:path>
            </a:pathLst>
          </a:custGeom>
          <a:blipFill>
            <a:blip r:embed="rId10"/>
            <a:stretch>
              <a:fillRect l="0" t="0" r="0" b="0"/>
            </a:stretch>
          </a:blipFill>
        </p:spPr>
      </p:sp>
      <p:sp>
        <p:nvSpPr>
          <p:cNvPr name="Freeform 15" id="15"/>
          <p:cNvSpPr/>
          <p:nvPr/>
        </p:nvSpPr>
        <p:spPr>
          <a:xfrm flipH="false" flipV="false" rot="0">
            <a:off x="12005944" y="3643438"/>
            <a:ext cx="5874887" cy="5236483"/>
          </a:xfrm>
          <a:custGeom>
            <a:avLst/>
            <a:gdLst/>
            <a:ahLst/>
            <a:cxnLst/>
            <a:rect r="r" b="b" t="t" l="l"/>
            <a:pathLst>
              <a:path h="5236483" w="5874887">
                <a:moveTo>
                  <a:pt x="0" y="0"/>
                </a:moveTo>
                <a:lnTo>
                  <a:pt x="5874887" y="0"/>
                </a:lnTo>
                <a:lnTo>
                  <a:pt x="5874887" y="5236483"/>
                </a:lnTo>
                <a:lnTo>
                  <a:pt x="0" y="5236483"/>
                </a:lnTo>
                <a:lnTo>
                  <a:pt x="0" y="0"/>
                </a:lnTo>
                <a:close/>
              </a:path>
            </a:pathLst>
          </a:custGeom>
          <a:blipFill>
            <a:blip r:embed="rId6"/>
            <a:stretch>
              <a:fillRect l="0" t="0" r="0" b="0"/>
            </a:stretch>
          </a:blipFill>
        </p:spPr>
      </p:sp>
      <p:sp>
        <p:nvSpPr>
          <p:cNvPr name="Freeform 16" id="16"/>
          <p:cNvSpPr/>
          <p:nvPr/>
        </p:nvSpPr>
        <p:spPr>
          <a:xfrm flipH="false" flipV="false" rot="0">
            <a:off x="6583176" y="1028700"/>
            <a:ext cx="784194" cy="1602074"/>
          </a:xfrm>
          <a:custGeom>
            <a:avLst/>
            <a:gdLst/>
            <a:ahLst/>
            <a:cxnLst/>
            <a:rect r="r" b="b" t="t" l="l"/>
            <a:pathLst>
              <a:path h="1602074" w="784194">
                <a:moveTo>
                  <a:pt x="0" y="0"/>
                </a:moveTo>
                <a:lnTo>
                  <a:pt x="784194" y="0"/>
                </a:lnTo>
                <a:lnTo>
                  <a:pt x="784194" y="1602074"/>
                </a:lnTo>
                <a:lnTo>
                  <a:pt x="0" y="1602074"/>
                </a:lnTo>
                <a:lnTo>
                  <a:pt x="0" y="0"/>
                </a:lnTo>
                <a:close/>
              </a:path>
            </a:pathLst>
          </a:custGeom>
          <a:blipFill>
            <a:blip r:embed="rId12"/>
            <a:stretch>
              <a:fillRect l="0" t="0" r="0" b="0"/>
            </a:stretch>
          </a:blipFill>
        </p:spPr>
      </p:sp>
      <p:sp>
        <p:nvSpPr>
          <p:cNvPr name="Freeform 17" id="17"/>
          <p:cNvSpPr/>
          <p:nvPr/>
        </p:nvSpPr>
        <p:spPr>
          <a:xfrm flipH="false" flipV="false" rot="0">
            <a:off x="16958272" y="822835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7"/>
            <a:stretch>
              <a:fillRect l="0" t="0" r="0" b="0"/>
            </a:stretch>
          </a:blipFill>
        </p:spPr>
      </p:sp>
      <p:sp>
        <p:nvSpPr>
          <p:cNvPr name="Freeform 18" id="18"/>
          <p:cNvSpPr/>
          <p:nvPr/>
        </p:nvSpPr>
        <p:spPr>
          <a:xfrm flipH="false" flipV="false" rot="0">
            <a:off x="16214475" y="9258300"/>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7"/>
            <a:stretch>
              <a:fillRect l="0" t="0" r="0" b="0"/>
            </a:stretch>
          </a:blipFill>
        </p:spPr>
      </p:sp>
      <p:sp>
        <p:nvSpPr>
          <p:cNvPr name="Freeform 19" id="19"/>
          <p:cNvSpPr/>
          <p:nvPr/>
        </p:nvSpPr>
        <p:spPr>
          <a:xfrm flipH="false" flipV="false" rot="0">
            <a:off x="745582" y="9258300"/>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7"/>
            <a:stretch>
              <a:fillRect l="0" t="0" r="0" b="0"/>
            </a:stretch>
          </a:blipFill>
        </p:spPr>
      </p:sp>
      <p:sp>
        <p:nvSpPr>
          <p:cNvPr name="Freeform 20" id="20"/>
          <p:cNvSpPr/>
          <p:nvPr/>
        </p:nvSpPr>
        <p:spPr>
          <a:xfrm flipH="false" flipV="false" rot="0">
            <a:off x="80718" y="822835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7"/>
            <a:stretch>
              <a:fillRect l="0" t="0" r="0" b="0"/>
            </a:stretch>
          </a:blipFill>
        </p:spPr>
      </p:sp>
      <p:sp>
        <p:nvSpPr>
          <p:cNvPr name="Freeform 21" id="21"/>
          <p:cNvSpPr/>
          <p:nvPr/>
        </p:nvSpPr>
        <p:spPr>
          <a:xfrm flipH="false" flipV="false" rot="0">
            <a:off x="16710875" y="-717337"/>
            <a:ext cx="2339911" cy="2547073"/>
          </a:xfrm>
          <a:custGeom>
            <a:avLst/>
            <a:gdLst/>
            <a:ahLst/>
            <a:cxnLst/>
            <a:rect r="r" b="b" t="t" l="l"/>
            <a:pathLst>
              <a:path h="2547073" w="2339911">
                <a:moveTo>
                  <a:pt x="0" y="0"/>
                </a:moveTo>
                <a:lnTo>
                  <a:pt x="2339912" y="0"/>
                </a:lnTo>
                <a:lnTo>
                  <a:pt x="2339912" y="2547074"/>
                </a:lnTo>
                <a:lnTo>
                  <a:pt x="0" y="2547074"/>
                </a:lnTo>
                <a:lnTo>
                  <a:pt x="0" y="0"/>
                </a:lnTo>
                <a:close/>
              </a:path>
            </a:pathLst>
          </a:custGeom>
          <a:blipFill>
            <a:blip r:embed="rId1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43524" y="-1304930"/>
            <a:ext cx="19825527" cy="4667260"/>
          </a:xfrm>
          <a:custGeom>
            <a:avLst/>
            <a:gdLst/>
            <a:ahLst/>
            <a:cxnLst/>
            <a:rect r="r" b="b" t="t" l="l"/>
            <a:pathLst>
              <a:path h="4667260" w="19825527">
                <a:moveTo>
                  <a:pt x="0" y="0"/>
                </a:moveTo>
                <a:lnTo>
                  <a:pt x="19825527" y="0"/>
                </a:lnTo>
                <a:lnTo>
                  <a:pt x="19825527" y="4667260"/>
                </a:lnTo>
                <a:lnTo>
                  <a:pt x="0" y="4667260"/>
                </a:lnTo>
                <a:lnTo>
                  <a:pt x="0" y="0"/>
                </a:lnTo>
                <a:close/>
              </a:path>
            </a:pathLst>
          </a:custGeom>
          <a:blipFill>
            <a:blip r:embed="rId2"/>
            <a:stretch>
              <a:fillRect l="0" t="0" r="0" b="0"/>
            </a:stretch>
          </a:blipFill>
        </p:spPr>
      </p:sp>
      <p:sp>
        <p:nvSpPr>
          <p:cNvPr name="Freeform 3" id="3"/>
          <p:cNvSpPr/>
          <p:nvPr/>
        </p:nvSpPr>
        <p:spPr>
          <a:xfrm flipH="false" flipV="false" rot="0">
            <a:off x="12750186" y="5982355"/>
            <a:ext cx="5609237" cy="4999700"/>
          </a:xfrm>
          <a:custGeom>
            <a:avLst/>
            <a:gdLst/>
            <a:ahLst/>
            <a:cxnLst/>
            <a:rect r="r" b="b" t="t" l="l"/>
            <a:pathLst>
              <a:path h="4999700" w="5609237">
                <a:moveTo>
                  <a:pt x="0" y="0"/>
                </a:moveTo>
                <a:lnTo>
                  <a:pt x="5609237" y="0"/>
                </a:lnTo>
                <a:lnTo>
                  <a:pt x="5609237" y="4999699"/>
                </a:lnTo>
                <a:lnTo>
                  <a:pt x="0" y="4999699"/>
                </a:lnTo>
                <a:lnTo>
                  <a:pt x="0" y="0"/>
                </a:lnTo>
                <a:close/>
              </a:path>
            </a:pathLst>
          </a:custGeom>
          <a:blipFill>
            <a:blip r:embed="rId3"/>
            <a:stretch>
              <a:fillRect l="0" t="0" r="0" b="0"/>
            </a:stretch>
          </a:blipFill>
        </p:spPr>
      </p:sp>
      <p:sp>
        <p:nvSpPr>
          <p:cNvPr name="Freeform 4" id="4"/>
          <p:cNvSpPr/>
          <p:nvPr/>
        </p:nvSpPr>
        <p:spPr>
          <a:xfrm flipH="false" flipV="false" rot="0">
            <a:off x="-8691413" y="4866217"/>
            <a:ext cx="11176764" cy="6080159"/>
          </a:xfrm>
          <a:custGeom>
            <a:avLst/>
            <a:gdLst/>
            <a:ahLst/>
            <a:cxnLst/>
            <a:rect r="r" b="b" t="t" l="l"/>
            <a:pathLst>
              <a:path h="6080159" w="11176764">
                <a:moveTo>
                  <a:pt x="0" y="0"/>
                </a:moveTo>
                <a:lnTo>
                  <a:pt x="11176764" y="0"/>
                </a:lnTo>
                <a:lnTo>
                  <a:pt x="11176764" y="6080159"/>
                </a:lnTo>
                <a:lnTo>
                  <a:pt x="0" y="6080159"/>
                </a:lnTo>
                <a:lnTo>
                  <a:pt x="0" y="0"/>
                </a:lnTo>
                <a:close/>
              </a:path>
            </a:pathLst>
          </a:custGeom>
          <a:blipFill>
            <a:blip r:embed="rId4"/>
            <a:stretch>
              <a:fillRect l="0" t="0" r="0" b="0"/>
            </a:stretch>
          </a:blipFill>
        </p:spPr>
      </p:sp>
      <p:sp>
        <p:nvSpPr>
          <p:cNvPr name="TextBox 5" id="5"/>
          <p:cNvSpPr txBox="true"/>
          <p:nvPr/>
        </p:nvSpPr>
        <p:spPr>
          <a:xfrm rot="0">
            <a:off x="2235725" y="2047261"/>
            <a:ext cx="14131878" cy="3460151"/>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Factor de Balance y Altura</a:t>
            </a:r>
          </a:p>
        </p:txBody>
      </p:sp>
      <p:sp>
        <p:nvSpPr>
          <p:cNvPr name="TextBox 6" id="6"/>
          <p:cNvSpPr txBox="true"/>
          <p:nvPr/>
        </p:nvSpPr>
        <p:spPr>
          <a:xfrm rot="0">
            <a:off x="2235725" y="5459787"/>
            <a:ext cx="14631128" cy="3736430"/>
          </a:xfrm>
          <a:prstGeom prst="rect">
            <a:avLst/>
          </a:prstGeom>
        </p:spPr>
        <p:txBody>
          <a:bodyPr anchor="t" rtlCol="false" tIns="0" lIns="0" bIns="0" rIns="0">
            <a:spAutoFit/>
          </a:bodyPr>
          <a:lstStyle/>
          <a:p>
            <a:pPr algn="l" marL="695379" indent="-347689" lvl="1">
              <a:lnSpc>
                <a:spcPts val="4219"/>
              </a:lnSpc>
              <a:buFont typeface="Arial"/>
              <a:buChar char="•"/>
            </a:pPr>
            <a:r>
              <a:rPr lang="en-US" sz="3220" spc="-64">
                <a:solidFill>
                  <a:srgbClr val="FFFFFF"/>
                </a:solidFill>
                <a:latin typeface="Neue Machina"/>
                <a:ea typeface="Neue Machina"/>
                <a:cs typeface="Neue Machina"/>
                <a:sym typeface="Neue Machina"/>
              </a:rPr>
              <a:t>Altura de un nodo: es la longitud del camino más largo desde el nodo hasta una hoja.</a:t>
            </a:r>
          </a:p>
          <a:p>
            <a:pPr algn="l">
              <a:lnSpc>
                <a:spcPts val="4219"/>
              </a:lnSpc>
            </a:pPr>
          </a:p>
          <a:p>
            <a:pPr algn="l">
              <a:lnSpc>
                <a:spcPts val="4219"/>
              </a:lnSpc>
            </a:pPr>
          </a:p>
          <a:p>
            <a:pPr algn="l" marL="695379" indent="-347689" lvl="1">
              <a:lnSpc>
                <a:spcPts val="4219"/>
              </a:lnSpc>
              <a:buFont typeface="Arial"/>
              <a:buChar char="•"/>
            </a:pPr>
            <a:r>
              <a:rPr lang="en-US" sz="3220" spc="-64">
                <a:solidFill>
                  <a:srgbClr val="FFFFFF"/>
                </a:solidFill>
                <a:latin typeface="Neue Machina"/>
                <a:ea typeface="Neue Machina"/>
                <a:cs typeface="Neue Machina"/>
                <a:sym typeface="Neue Machina"/>
              </a:rPr>
              <a:t>Si el f</a:t>
            </a:r>
            <a:r>
              <a:rPr lang="en-US" sz="3220" spc="-64">
                <a:solidFill>
                  <a:srgbClr val="FFFFFF"/>
                </a:solidFill>
                <a:latin typeface="Neue Machina"/>
                <a:ea typeface="Neue Machina"/>
                <a:cs typeface="Neue Machina"/>
                <a:sym typeface="Neue Machina"/>
              </a:rPr>
              <a:t>actor de balance se sale de ese rango, se considera que el árbol está desbalanceado y se debe aplicar una rotación.</a:t>
            </a:r>
          </a:p>
          <a:p>
            <a:pPr algn="ctr">
              <a:lnSpc>
                <a:spcPts val="42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663101" y="122945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2"/>
            <a:stretch>
              <a:fillRect l="0" t="0" r="0" b="0"/>
            </a:stretch>
          </a:blipFill>
        </p:spPr>
      </p:sp>
      <p:sp>
        <p:nvSpPr>
          <p:cNvPr name="Freeform 3" id="3"/>
          <p:cNvSpPr/>
          <p:nvPr/>
        </p:nvSpPr>
        <p:spPr>
          <a:xfrm flipH="false" flipV="false" rot="0">
            <a:off x="16327965" y="128924"/>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2"/>
            <a:stretch>
              <a:fillRect l="0" t="0" r="0" b="0"/>
            </a:stretch>
          </a:blipFill>
        </p:spPr>
      </p:sp>
      <p:sp>
        <p:nvSpPr>
          <p:cNvPr name="Freeform 4" id="4"/>
          <p:cNvSpPr/>
          <p:nvPr/>
        </p:nvSpPr>
        <p:spPr>
          <a:xfrm flipH="false" flipV="false" rot="0">
            <a:off x="1081567" y="1229454"/>
            <a:ext cx="1721522" cy="1549370"/>
          </a:xfrm>
          <a:custGeom>
            <a:avLst/>
            <a:gdLst/>
            <a:ahLst/>
            <a:cxnLst/>
            <a:rect r="r" b="b" t="t" l="l"/>
            <a:pathLst>
              <a:path h="1549370" w="1721522">
                <a:moveTo>
                  <a:pt x="0" y="0"/>
                </a:moveTo>
                <a:lnTo>
                  <a:pt x="1721522" y="0"/>
                </a:lnTo>
                <a:lnTo>
                  <a:pt x="1721522" y="1549369"/>
                </a:lnTo>
                <a:lnTo>
                  <a:pt x="0" y="1549369"/>
                </a:lnTo>
                <a:lnTo>
                  <a:pt x="0" y="0"/>
                </a:lnTo>
                <a:close/>
              </a:path>
            </a:pathLst>
          </a:custGeom>
          <a:blipFill>
            <a:blip r:embed="rId3"/>
            <a:stretch>
              <a:fillRect l="0" t="0" r="0" b="0"/>
            </a:stretch>
          </a:blipFill>
        </p:spPr>
      </p:sp>
      <p:sp>
        <p:nvSpPr>
          <p:cNvPr name="Freeform 5" id="5"/>
          <p:cNvSpPr/>
          <p:nvPr/>
        </p:nvSpPr>
        <p:spPr>
          <a:xfrm flipH="false" flipV="false" rot="0">
            <a:off x="1632035" y="8727887"/>
            <a:ext cx="9779869" cy="3735910"/>
          </a:xfrm>
          <a:custGeom>
            <a:avLst/>
            <a:gdLst/>
            <a:ahLst/>
            <a:cxnLst/>
            <a:rect r="r" b="b" t="t" l="l"/>
            <a:pathLst>
              <a:path h="3735910" w="9779869">
                <a:moveTo>
                  <a:pt x="0" y="0"/>
                </a:moveTo>
                <a:lnTo>
                  <a:pt x="9779868" y="0"/>
                </a:lnTo>
                <a:lnTo>
                  <a:pt x="9779868" y="3735910"/>
                </a:lnTo>
                <a:lnTo>
                  <a:pt x="0" y="3735910"/>
                </a:lnTo>
                <a:lnTo>
                  <a:pt x="0" y="0"/>
                </a:lnTo>
                <a:close/>
              </a:path>
            </a:pathLst>
          </a:custGeom>
          <a:blipFill>
            <a:blip r:embed="rId4"/>
            <a:stretch>
              <a:fillRect l="0" t="0" r="0" b="0"/>
            </a:stretch>
          </a:blipFill>
        </p:spPr>
      </p:sp>
      <p:sp>
        <p:nvSpPr>
          <p:cNvPr name="Freeform 6" id="6"/>
          <p:cNvSpPr/>
          <p:nvPr/>
        </p:nvSpPr>
        <p:spPr>
          <a:xfrm flipH="false" flipV="false" rot="0">
            <a:off x="13219571" y="7287403"/>
            <a:ext cx="5609237" cy="4999700"/>
          </a:xfrm>
          <a:custGeom>
            <a:avLst/>
            <a:gdLst/>
            <a:ahLst/>
            <a:cxnLst/>
            <a:rect r="r" b="b" t="t" l="l"/>
            <a:pathLst>
              <a:path h="4999700" w="5609237">
                <a:moveTo>
                  <a:pt x="0" y="0"/>
                </a:moveTo>
                <a:lnTo>
                  <a:pt x="5609237" y="0"/>
                </a:lnTo>
                <a:lnTo>
                  <a:pt x="5609237" y="4999700"/>
                </a:lnTo>
                <a:lnTo>
                  <a:pt x="0" y="4999700"/>
                </a:lnTo>
                <a:lnTo>
                  <a:pt x="0" y="0"/>
                </a:lnTo>
                <a:close/>
              </a:path>
            </a:pathLst>
          </a:custGeom>
          <a:blipFill>
            <a:blip r:embed="rId5"/>
            <a:stretch>
              <a:fillRect l="0" t="0" r="0" b="0"/>
            </a:stretch>
          </a:blipFill>
        </p:spPr>
      </p:sp>
      <p:sp>
        <p:nvSpPr>
          <p:cNvPr name="TextBox 7" id="7"/>
          <p:cNvSpPr txBox="true"/>
          <p:nvPr/>
        </p:nvSpPr>
        <p:spPr>
          <a:xfrm rot="0">
            <a:off x="2357755" y="1314143"/>
            <a:ext cx="13970210" cy="1464680"/>
          </a:xfrm>
          <a:prstGeom prst="rect">
            <a:avLst/>
          </a:prstGeom>
        </p:spPr>
        <p:txBody>
          <a:bodyPr anchor="t" rtlCol="false" tIns="0" lIns="0" bIns="0" rIns="0">
            <a:spAutoFit/>
          </a:bodyPr>
          <a:lstStyle/>
          <a:p>
            <a:pPr algn="ctr">
              <a:lnSpc>
                <a:spcPts val="11960"/>
              </a:lnSpc>
            </a:pPr>
            <a:r>
              <a:rPr lang="en-US" sz="8543" b="true">
                <a:solidFill>
                  <a:srgbClr val="FFFFFF"/>
                </a:solidFill>
                <a:latin typeface="Neue Machina Ultra-Bold"/>
                <a:ea typeface="Neue Machina Ultra-Bold"/>
                <a:cs typeface="Neue Machina Ultra-Bold"/>
                <a:sym typeface="Neue Machina Ultra-Bold"/>
              </a:rPr>
              <a:t>Operaciones Básicas</a:t>
            </a:r>
          </a:p>
        </p:txBody>
      </p:sp>
      <p:sp>
        <p:nvSpPr>
          <p:cNvPr name="TextBox 8" id="8"/>
          <p:cNvSpPr txBox="true"/>
          <p:nvPr/>
        </p:nvSpPr>
        <p:spPr>
          <a:xfrm rot="0">
            <a:off x="1321168" y="3620650"/>
            <a:ext cx="7822832" cy="1104514"/>
          </a:xfrm>
          <a:prstGeom prst="rect">
            <a:avLst/>
          </a:prstGeom>
        </p:spPr>
        <p:txBody>
          <a:bodyPr anchor="t" rtlCol="false" tIns="0" lIns="0" bIns="0" rIns="0">
            <a:spAutoFit/>
          </a:bodyPr>
          <a:lstStyle/>
          <a:p>
            <a:pPr algn="l">
              <a:lnSpc>
                <a:spcPts val="8947"/>
              </a:lnSpc>
            </a:pPr>
            <a:r>
              <a:rPr lang="en-US" sz="6390" b="true">
                <a:solidFill>
                  <a:srgbClr val="FFFFFF"/>
                </a:solidFill>
                <a:latin typeface="Neue Machina Ultra-Bold"/>
                <a:ea typeface="Neue Machina Ultra-Bold"/>
                <a:cs typeface="Neue Machina Ultra-Bold"/>
                <a:sym typeface="Neue Machina Ultra-Bold"/>
              </a:rPr>
              <a:t>1. Inserción</a:t>
            </a:r>
          </a:p>
        </p:txBody>
      </p:sp>
      <p:sp>
        <p:nvSpPr>
          <p:cNvPr name="TextBox 9" id="9"/>
          <p:cNvSpPr txBox="true"/>
          <p:nvPr/>
        </p:nvSpPr>
        <p:spPr>
          <a:xfrm rot="0">
            <a:off x="10251556" y="3620650"/>
            <a:ext cx="7200620" cy="1104514"/>
          </a:xfrm>
          <a:prstGeom prst="rect">
            <a:avLst/>
          </a:prstGeom>
        </p:spPr>
        <p:txBody>
          <a:bodyPr anchor="t" rtlCol="false" tIns="0" lIns="0" bIns="0" rIns="0">
            <a:spAutoFit/>
          </a:bodyPr>
          <a:lstStyle/>
          <a:p>
            <a:pPr algn="l">
              <a:lnSpc>
                <a:spcPts val="8947"/>
              </a:lnSpc>
            </a:pPr>
            <a:r>
              <a:rPr lang="en-US" sz="6390" b="true">
                <a:solidFill>
                  <a:srgbClr val="FFFFFF"/>
                </a:solidFill>
                <a:latin typeface="Neue Machina Ultra-Bold"/>
                <a:ea typeface="Neue Machina Ultra-Bold"/>
                <a:cs typeface="Neue Machina Ultra-Bold"/>
                <a:sym typeface="Neue Machina Ultra-Bold"/>
              </a:rPr>
              <a:t>2. Eliminación</a:t>
            </a:r>
          </a:p>
        </p:txBody>
      </p:sp>
      <p:sp>
        <p:nvSpPr>
          <p:cNvPr name="TextBox 10" id="10"/>
          <p:cNvSpPr txBox="true"/>
          <p:nvPr/>
        </p:nvSpPr>
        <p:spPr>
          <a:xfrm rot="0">
            <a:off x="409624" y="5115689"/>
            <a:ext cx="8441907" cy="3182224"/>
          </a:xfrm>
          <a:prstGeom prst="rect">
            <a:avLst/>
          </a:prstGeom>
        </p:spPr>
        <p:txBody>
          <a:bodyPr anchor="t" rtlCol="false" tIns="0" lIns="0" bIns="0" rIns="0">
            <a:spAutoFit/>
          </a:bodyPr>
          <a:lstStyle/>
          <a:p>
            <a:pPr algn="just" marL="593977" indent="-296989" lvl="1">
              <a:lnSpc>
                <a:spcPts val="3604"/>
              </a:lnSpc>
              <a:buFont typeface="Arial"/>
              <a:buChar char="•"/>
            </a:pPr>
            <a:r>
              <a:rPr lang="en-US" sz="2751" spc="-55">
                <a:solidFill>
                  <a:srgbClr val="FFFFFF"/>
                </a:solidFill>
                <a:latin typeface="Neue Machina"/>
                <a:ea typeface="Neue Machina"/>
                <a:cs typeface="Neue Machina"/>
                <a:sym typeface="Neue Machina"/>
              </a:rPr>
              <a:t>Se realiza igual que en un árbol binario de búsqueda.</a:t>
            </a:r>
          </a:p>
          <a:p>
            <a:pPr algn="just" marL="593977" indent="-296989" lvl="1">
              <a:lnSpc>
                <a:spcPts val="3604"/>
              </a:lnSpc>
              <a:buFont typeface="Arial"/>
              <a:buChar char="•"/>
            </a:pPr>
            <a:r>
              <a:rPr lang="en-US" sz="2751" spc="-55">
                <a:solidFill>
                  <a:srgbClr val="FFFFFF"/>
                </a:solidFill>
                <a:latin typeface="Neue Machina"/>
                <a:ea typeface="Neue Machina"/>
                <a:cs typeface="Neue Machina"/>
                <a:sym typeface="Neue Machina"/>
              </a:rPr>
              <a:t>Tras insertar, se recalculan factores de balance y se aplican rotaciones si es necesario.</a:t>
            </a:r>
          </a:p>
          <a:p>
            <a:pPr algn="just" marL="593977" indent="-296989" lvl="1">
              <a:lnSpc>
                <a:spcPts val="3604"/>
              </a:lnSpc>
              <a:buFont typeface="Arial"/>
              <a:buChar char="•"/>
            </a:pPr>
            <a:r>
              <a:rPr lang="en-US" sz="2751" spc="-55">
                <a:solidFill>
                  <a:srgbClr val="FFFFFF"/>
                </a:solidFill>
                <a:latin typeface="Neue Machina"/>
                <a:ea typeface="Neue Machina"/>
                <a:cs typeface="Neue Machina"/>
                <a:sym typeface="Neue Machina"/>
              </a:rPr>
              <a:t>Complejidad: O(log n)</a:t>
            </a:r>
          </a:p>
          <a:p>
            <a:pPr algn="just">
              <a:lnSpc>
                <a:spcPts val="3604"/>
              </a:lnSpc>
            </a:pPr>
          </a:p>
        </p:txBody>
      </p:sp>
      <p:sp>
        <p:nvSpPr>
          <p:cNvPr name="TextBox 11" id="11"/>
          <p:cNvSpPr txBox="true"/>
          <p:nvPr/>
        </p:nvSpPr>
        <p:spPr>
          <a:xfrm rot="0">
            <a:off x="9619261" y="5115689"/>
            <a:ext cx="8465211" cy="2782081"/>
          </a:xfrm>
          <a:prstGeom prst="rect">
            <a:avLst/>
          </a:prstGeom>
        </p:spPr>
        <p:txBody>
          <a:bodyPr anchor="t" rtlCol="false" tIns="0" lIns="0" bIns="0" rIns="0">
            <a:spAutoFit/>
          </a:bodyPr>
          <a:lstStyle/>
          <a:p>
            <a:pPr algn="just" marL="606015" indent="-303008" lvl="1">
              <a:lnSpc>
                <a:spcPts val="3677"/>
              </a:lnSpc>
              <a:buFont typeface="Arial"/>
              <a:buChar char="•"/>
            </a:pPr>
            <a:r>
              <a:rPr lang="en-US" sz="2806" spc="-56">
                <a:solidFill>
                  <a:srgbClr val="FFFFFF"/>
                </a:solidFill>
                <a:latin typeface="Neue Machina"/>
                <a:ea typeface="Neue Machina"/>
                <a:cs typeface="Neue Machina"/>
                <a:sym typeface="Neue Machina"/>
              </a:rPr>
              <a:t>También sigue el método del árbol binario de búsqueda.</a:t>
            </a:r>
          </a:p>
          <a:p>
            <a:pPr algn="just" marL="606015" indent="-303008" lvl="1">
              <a:lnSpc>
                <a:spcPts val="3677"/>
              </a:lnSpc>
              <a:buFont typeface="Arial"/>
              <a:buChar char="•"/>
            </a:pPr>
            <a:r>
              <a:rPr lang="en-US" sz="2806" spc="-56">
                <a:solidFill>
                  <a:srgbClr val="FFFFFF"/>
                </a:solidFill>
                <a:latin typeface="Neue Machina"/>
                <a:ea typeface="Neue Machina"/>
                <a:cs typeface="Neue Machina"/>
                <a:sym typeface="Neue Machina"/>
              </a:rPr>
              <a:t>Después de eliminar, se verifica el equilibrio desde el nodo afectado hacia la raíz y se aplican rotaciones si es necesario.</a:t>
            </a:r>
          </a:p>
          <a:p>
            <a:pPr algn="just">
              <a:lnSpc>
                <a:spcPts val="367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663101" y="122945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2"/>
            <a:stretch>
              <a:fillRect l="0" t="0" r="0" b="0"/>
            </a:stretch>
          </a:blipFill>
        </p:spPr>
      </p:sp>
      <p:sp>
        <p:nvSpPr>
          <p:cNvPr name="Freeform 3" id="3"/>
          <p:cNvSpPr/>
          <p:nvPr/>
        </p:nvSpPr>
        <p:spPr>
          <a:xfrm flipH="false" flipV="false" rot="0">
            <a:off x="16327965" y="128924"/>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2"/>
            <a:stretch>
              <a:fillRect l="0" t="0" r="0" b="0"/>
            </a:stretch>
          </a:blipFill>
        </p:spPr>
      </p:sp>
      <p:sp>
        <p:nvSpPr>
          <p:cNvPr name="Freeform 4" id="4"/>
          <p:cNvSpPr/>
          <p:nvPr/>
        </p:nvSpPr>
        <p:spPr>
          <a:xfrm flipH="false" flipV="false" rot="0">
            <a:off x="1081567" y="1229454"/>
            <a:ext cx="1721522" cy="1549370"/>
          </a:xfrm>
          <a:custGeom>
            <a:avLst/>
            <a:gdLst/>
            <a:ahLst/>
            <a:cxnLst/>
            <a:rect r="r" b="b" t="t" l="l"/>
            <a:pathLst>
              <a:path h="1549370" w="1721522">
                <a:moveTo>
                  <a:pt x="0" y="0"/>
                </a:moveTo>
                <a:lnTo>
                  <a:pt x="1721522" y="0"/>
                </a:lnTo>
                <a:lnTo>
                  <a:pt x="1721522" y="1549369"/>
                </a:lnTo>
                <a:lnTo>
                  <a:pt x="0" y="1549369"/>
                </a:lnTo>
                <a:lnTo>
                  <a:pt x="0" y="0"/>
                </a:lnTo>
                <a:close/>
              </a:path>
            </a:pathLst>
          </a:custGeom>
          <a:blipFill>
            <a:blip r:embed="rId3"/>
            <a:stretch>
              <a:fillRect l="0" t="0" r="0" b="0"/>
            </a:stretch>
          </a:blipFill>
        </p:spPr>
      </p:sp>
      <p:sp>
        <p:nvSpPr>
          <p:cNvPr name="Freeform 5" id="5"/>
          <p:cNvSpPr/>
          <p:nvPr/>
        </p:nvSpPr>
        <p:spPr>
          <a:xfrm flipH="false" flipV="false" rot="0">
            <a:off x="1632035" y="8727887"/>
            <a:ext cx="9779869" cy="3735910"/>
          </a:xfrm>
          <a:custGeom>
            <a:avLst/>
            <a:gdLst/>
            <a:ahLst/>
            <a:cxnLst/>
            <a:rect r="r" b="b" t="t" l="l"/>
            <a:pathLst>
              <a:path h="3735910" w="9779869">
                <a:moveTo>
                  <a:pt x="0" y="0"/>
                </a:moveTo>
                <a:lnTo>
                  <a:pt x="9779868" y="0"/>
                </a:lnTo>
                <a:lnTo>
                  <a:pt x="9779868" y="3735910"/>
                </a:lnTo>
                <a:lnTo>
                  <a:pt x="0" y="3735910"/>
                </a:lnTo>
                <a:lnTo>
                  <a:pt x="0" y="0"/>
                </a:lnTo>
                <a:close/>
              </a:path>
            </a:pathLst>
          </a:custGeom>
          <a:blipFill>
            <a:blip r:embed="rId4"/>
            <a:stretch>
              <a:fillRect l="0" t="0" r="0" b="0"/>
            </a:stretch>
          </a:blipFill>
        </p:spPr>
      </p:sp>
      <p:sp>
        <p:nvSpPr>
          <p:cNvPr name="Freeform 6" id="6"/>
          <p:cNvSpPr/>
          <p:nvPr/>
        </p:nvSpPr>
        <p:spPr>
          <a:xfrm flipH="false" flipV="false" rot="0">
            <a:off x="13219571" y="7287403"/>
            <a:ext cx="5609237" cy="4999700"/>
          </a:xfrm>
          <a:custGeom>
            <a:avLst/>
            <a:gdLst/>
            <a:ahLst/>
            <a:cxnLst/>
            <a:rect r="r" b="b" t="t" l="l"/>
            <a:pathLst>
              <a:path h="4999700" w="5609237">
                <a:moveTo>
                  <a:pt x="0" y="0"/>
                </a:moveTo>
                <a:lnTo>
                  <a:pt x="5609237" y="0"/>
                </a:lnTo>
                <a:lnTo>
                  <a:pt x="5609237" y="4999700"/>
                </a:lnTo>
                <a:lnTo>
                  <a:pt x="0" y="4999700"/>
                </a:lnTo>
                <a:lnTo>
                  <a:pt x="0" y="0"/>
                </a:lnTo>
                <a:close/>
              </a:path>
            </a:pathLst>
          </a:custGeom>
          <a:blipFill>
            <a:blip r:embed="rId5"/>
            <a:stretch>
              <a:fillRect l="0" t="0" r="0" b="0"/>
            </a:stretch>
          </a:blipFill>
        </p:spPr>
      </p:sp>
      <p:sp>
        <p:nvSpPr>
          <p:cNvPr name="TextBox 7" id="7"/>
          <p:cNvSpPr txBox="true"/>
          <p:nvPr/>
        </p:nvSpPr>
        <p:spPr>
          <a:xfrm rot="0">
            <a:off x="2357755" y="1537168"/>
            <a:ext cx="13970210" cy="1464680"/>
          </a:xfrm>
          <a:prstGeom prst="rect">
            <a:avLst/>
          </a:prstGeom>
        </p:spPr>
        <p:txBody>
          <a:bodyPr anchor="t" rtlCol="false" tIns="0" lIns="0" bIns="0" rIns="0">
            <a:spAutoFit/>
          </a:bodyPr>
          <a:lstStyle/>
          <a:p>
            <a:pPr algn="ctr">
              <a:lnSpc>
                <a:spcPts val="11960"/>
              </a:lnSpc>
            </a:pPr>
            <a:r>
              <a:rPr lang="en-US" sz="8543" b="true">
                <a:solidFill>
                  <a:srgbClr val="FFFFFF"/>
                </a:solidFill>
                <a:latin typeface="Neue Machina Ultra-Bold"/>
                <a:ea typeface="Neue Machina Ultra-Bold"/>
                <a:cs typeface="Neue Machina Ultra-Bold"/>
                <a:sym typeface="Neue Machina Ultra-Bold"/>
              </a:rPr>
              <a:t>Operaciones Básicas</a:t>
            </a:r>
          </a:p>
        </p:txBody>
      </p:sp>
      <p:sp>
        <p:nvSpPr>
          <p:cNvPr name="TextBox 8" id="8"/>
          <p:cNvSpPr txBox="true"/>
          <p:nvPr/>
        </p:nvSpPr>
        <p:spPr>
          <a:xfrm rot="0">
            <a:off x="652095" y="3593132"/>
            <a:ext cx="7822832" cy="1104514"/>
          </a:xfrm>
          <a:prstGeom prst="rect">
            <a:avLst/>
          </a:prstGeom>
        </p:spPr>
        <p:txBody>
          <a:bodyPr anchor="t" rtlCol="false" tIns="0" lIns="0" bIns="0" rIns="0">
            <a:spAutoFit/>
          </a:bodyPr>
          <a:lstStyle/>
          <a:p>
            <a:pPr algn="l">
              <a:lnSpc>
                <a:spcPts val="8947"/>
              </a:lnSpc>
            </a:pPr>
            <a:r>
              <a:rPr lang="en-US" sz="6390" b="true">
                <a:solidFill>
                  <a:srgbClr val="FFFFFF"/>
                </a:solidFill>
                <a:latin typeface="Neue Machina Ultra-Bold"/>
                <a:ea typeface="Neue Machina Ultra-Bold"/>
                <a:cs typeface="Neue Machina Ultra-Bold"/>
                <a:sym typeface="Neue Machina Ultra-Bold"/>
              </a:rPr>
              <a:t>3.  Búsqueda</a:t>
            </a:r>
          </a:p>
        </p:txBody>
      </p:sp>
      <p:sp>
        <p:nvSpPr>
          <p:cNvPr name="TextBox 9" id="9"/>
          <p:cNvSpPr txBox="true"/>
          <p:nvPr/>
        </p:nvSpPr>
        <p:spPr>
          <a:xfrm rot="0">
            <a:off x="0" y="5094444"/>
            <a:ext cx="15663101" cy="2446726"/>
          </a:xfrm>
          <a:prstGeom prst="rect">
            <a:avLst/>
          </a:prstGeom>
        </p:spPr>
        <p:txBody>
          <a:bodyPr anchor="t" rtlCol="false" tIns="0" lIns="0" bIns="0" rIns="0">
            <a:spAutoFit/>
          </a:bodyPr>
          <a:lstStyle/>
          <a:p>
            <a:pPr algn="just" marL="800491" indent="-400246" lvl="1">
              <a:lnSpc>
                <a:spcPts val="4857"/>
              </a:lnSpc>
              <a:buFont typeface="Arial"/>
              <a:buChar char="•"/>
            </a:pPr>
            <a:r>
              <a:rPr lang="en-US" sz="3707" spc="-74">
                <a:solidFill>
                  <a:srgbClr val="FFFFFF"/>
                </a:solidFill>
                <a:latin typeface="Neue Machina"/>
                <a:ea typeface="Neue Machina"/>
                <a:cs typeface="Neue Machina"/>
                <a:sym typeface="Neue Machina"/>
              </a:rPr>
              <a:t>Igual que en un árbol binario de búsqueda.</a:t>
            </a:r>
          </a:p>
          <a:p>
            <a:pPr algn="just" marL="800491" indent="-400246" lvl="1">
              <a:lnSpc>
                <a:spcPts val="4857"/>
              </a:lnSpc>
              <a:buFont typeface="Arial"/>
              <a:buChar char="•"/>
            </a:pPr>
            <a:r>
              <a:rPr lang="en-US" sz="3707" spc="-74">
                <a:solidFill>
                  <a:srgbClr val="FFFFFF"/>
                </a:solidFill>
                <a:latin typeface="Neue Machina"/>
                <a:ea typeface="Neue Machina"/>
                <a:cs typeface="Neue Machina"/>
                <a:sym typeface="Neue Machina"/>
              </a:rPr>
              <a:t>S</a:t>
            </a:r>
            <a:r>
              <a:rPr lang="en-US" sz="3707" spc="-74">
                <a:solidFill>
                  <a:srgbClr val="FFFFFF"/>
                </a:solidFill>
                <a:latin typeface="Neue Machina"/>
                <a:ea typeface="Neue Machina"/>
                <a:cs typeface="Neue Machina"/>
                <a:sym typeface="Neue Machina"/>
              </a:rPr>
              <a:t>e compara el valor con el nodo actual y se decide si ir al subárbol izquierdo o derecho</a:t>
            </a:r>
          </a:p>
          <a:p>
            <a:pPr algn="just">
              <a:lnSpc>
                <a:spcPts val="485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392674" y="13391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4524213" y="-1244030"/>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sp>
        <p:nvSpPr>
          <p:cNvPr name="TextBox 5" id="5"/>
          <p:cNvSpPr txBox="true"/>
          <p:nvPr/>
        </p:nvSpPr>
        <p:spPr>
          <a:xfrm rot="0">
            <a:off x="3601715" y="1070976"/>
            <a:ext cx="11084569" cy="2536004"/>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Rotaciones para el Balanceo</a:t>
            </a:r>
          </a:p>
        </p:txBody>
      </p:sp>
      <p:sp>
        <p:nvSpPr>
          <p:cNvPr name="TextBox 6" id="6"/>
          <p:cNvSpPr txBox="true"/>
          <p:nvPr/>
        </p:nvSpPr>
        <p:spPr>
          <a:xfrm rot="0">
            <a:off x="821473" y="7455756"/>
            <a:ext cx="7817932" cy="1352032"/>
          </a:xfrm>
          <a:prstGeom prst="rect">
            <a:avLst/>
          </a:prstGeom>
        </p:spPr>
        <p:txBody>
          <a:bodyPr anchor="t" rtlCol="false" tIns="0" lIns="0" bIns="0" rIns="0">
            <a:spAutoFit/>
          </a:bodyPr>
          <a:lstStyle/>
          <a:p>
            <a:pPr algn="l" marL="824089" indent="-412044" lvl="1">
              <a:lnSpc>
                <a:spcPts val="5343"/>
              </a:lnSpc>
              <a:buFont typeface="Arial"/>
              <a:buChar char="•"/>
            </a:pPr>
            <a:r>
              <a:rPr lang="en-US" b="true" sz="3816">
                <a:solidFill>
                  <a:srgbClr val="FFFFFF"/>
                </a:solidFill>
                <a:latin typeface="Poppins Bold"/>
                <a:ea typeface="Poppins Bold"/>
                <a:cs typeface="Poppins Bold"/>
                <a:sym typeface="Poppins Bold"/>
              </a:rPr>
              <a:t>B) Rotación Simple a la Derecha (Right Rotation)</a:t>
            </a:r>
          </a:p>
        </p:txBody>
      </p:sp>
      <p:sp>
        <p:nvSpPr>
          <p:cNvPr name="TextBox 7" id="7"/>
          <p:cNvSpPr txBox="true"/>
          <p:nvPr/>
        </p:nvSpPr>
        <p:spPr>
          <a:xfrm rot="0">
            <a:off x="673779" y="5019675"/>
            <a:ext cx="8113320" cy="1513411"/>
          </a:xfrm>
          <a:prstGeom prst="rect">
            <a:avLst/>
          </a:prstGeom>
        </p:spPr>
        <p:txBody>
          <a:bodyPr anchor="t" rtlCol="false" tIns="0" lIns="0" bIns="0" rIns="0">
            <a:spAutoFit/>
          </a:bodyPr>
          <a:lstStyle/>
          <a:p>
            <a:pPr algn="l" marL="918129" indent="-459064" lvl="1">
              <a:lnSpc>
                <a:spcPts val="5953"/>
              </a:lnSpc>
              <a:buFont typeface="Arial"/>
              <a:buChar char="•"/>
            </a:pPr>
            <a:r>
              <a:rPr lang="en-US" b="true" sz="4252">
                <a:solidFill>
                  <a:srgbClr val="FFFFFF"/>
                </a:solidFill>
                <a:latin typeface="Poppins Bold"/>
                <a:ea typeface="Poppins Bold"/>
                <a:cs typeface="Poppins Bold"/>
                <a:sym typeface="Poppins Bold"/>
              </a:rPr>
              <a:t>A) Rotación Simple a la Izquierda (Left Rotation)</a:t>
            </a:r>
          </a:p>
        </p:txBody>
      </p:sp>
      <p:sp>
        <p:nvSpPr>
          <p:cNvPr name="TextBox 8" id="8"/>
          <p:cNvSpPr txBox="true"/>
          <p:nvPr/>
        </p:nvSpPr>
        <p:spPr>
          <a:xfrm rot="0">
            <a:off x="821473" y="3559355"/>
            <a:ext cx="16437827" cy="1106001"/>
          </a:xfrm>
          <a:prstGeom prst="rect">
            <a:avLst/>
          </a:prstGeom>
        </p:spPr>
        <p:txBody>
          <a:bodyPr anchor="t" rtlCol="false" tIns="0" lIns="0" bIns="0" rIns="0">
            <a:spAutoFit/>
          </a:bodyPr>
          <a:lstStyle/>
          <a:p>
            <a:pPr algn="ctr">
              <a:lnSpc>
                <a:spcPts val="4362"/>
              </a:lnSpc>
            </a:pPr>
            <a:r>
              <a:rPr lang="en-US" sz="3330" spc="-66">
                <a:solidFill>
                  <a:srgbClr val="FFFFFF"/>
                </a:solidFill>
                <a:latin typeface="Neue Machina"/>
                <a:ea typeface="Neue Machina"/>
                <a:cs typeface="Neue Machina"/>
                <a:sym typeface="Neue Machina"/>
              </a:rPr>
              <a:t>Cuando un árbol AVL se desbalancea después de una inserción o eliminación, se corrige con una o varias rotaciones. Existen cuatro tipos:</a:t>
            </a:r>
          </a:p>
        </p:txBody>
      </p:sp>
      <p:sp>
        <p:nvSpPr>
          <p:cNvPr name="TextBox 9" id="9"/>
          <p:cNvSpPr txBox="true"/>
          <p:nvPr/>
        </p:nvSpPr>
        <p:spPr>
          <a:xfrm rot="0">
            <a:off x="9040387" y="5029200"/>
            <a:ext cx="9022337" cy="1318414"/>
          </a:xfrm>
          <a:prstGeom prst="rect">
            <a:avLst/>
          </a:prstGeom>
        </p:spPr>
        <p:txBody>
          <a:bodyPr anchor="t" rtlCol="false" tIns="0" lIns="0" bIns="0" rIns="0">
            <a:spAutoFit/>
          </a:bodyPr>
          <a:lstStyle/>
          <a:p>
            <a:pPr algn="l" marL="795583" indent="-397792" lvl="1">
              <a:lnSpc>
                <a:spcPts val="5158"/>
              </a:lnSpc>
              <a:buFont typeface="Arial"/>
              <a:buChar char="•"/>
            </a:pPr>
            <a:r>
              <a:rPr lang="en-US" b="true" sz="3684">
                <a:solidFill>
                  <a:srgbClr val="FFFFFF"/>
                </a:solidFill>
                <a:latin typeface="Poppins Bold"/>
                <a:ea typeface="Poppins Bold"/>
                <a:cs typeface="Poppins Bold"/>
                <a:sym typeface="Poppins Bold"/>
              </a:rPr>
              <a:t>C)Rotación Doble Izquierda-Derecha (Left-Right)</a:t>
            </a:r>
          </a:p>
        </p:txBody>
      </p:sp>
      <p:sp>
        <p:nvSpPr>
          <p:cNvPr name="TextBox 10" id="10"/>
          <p:cNvSpPr txBox="true"/>
          <p:nvPr/>
        </p:nvSpPr>
        <p:spPr>
          <a:xfrm rot="0">
            <a:off x="9144000" y="7489373"/>
            <a:ext cx="9022337" cy="1318414"/>
          </a:xfrm>
          <a:prstGeom prst="rect">
            <a:avLst/>
          </a:prstGeom>
        </p:spPr>
        <p:txBody>
          <a:bodyPr anchor="t" rtlCol="false" tIns="0" lIns="0" bIns="0" rIns="0">
            <a:spAutoFit/>
          </a:bodyPr>
          <a:lstStyle/>
          <a:p>
            <a:pPr algn="l" marL="795583" indent="-397792" lvl="1">
              <a:lnSpc>
                <a:spcPts val="5158"/>
              </a:lnSpc>
              <a:buFont typeface="Arial"/>
              <a:buChar char="•"/>
            </a:pPr>
            <a:r>
              <a:rPr lang="en-US" b="true" sz="3684">
                <a:solidFill>
                  <a:srgbClr val="FFFFFF"/>
                </a:solidFill>
                <a:latin typeface="Poppins Bold"/>
                <a:ea typeface="Poppins Bold"/>
                <a:cs typeface="Poppins Bold"/>
                <a:sym typeface="Poppins Bold"/>
              </a:rPr>
              <a:t>D) Rotación Doble Derecha-Izquierda (Right-Left)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18323"/>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18323"/>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227456" y="2926104"/>
            <a:ext cx="3614412" cy="4964239"/>
            <a:chOff x="0" y="0"/>
            <a:chExt cx="4526280" cy="6216650"/>
          </a:xfrm>
        </p:grpSpPr>
        <p:sp>
          <p:nvSpPr>
            <p:cNvPr name="Freeform 3" id="3"/>
            <p:cNvSpPr/>
            <p:nvPr/>
          </p:nvSpPr>
          <p:spPr>
            <a:xfrm flipH="false" flipV="false" rot="0">
              <a:off x="0" y="0"/>
              <a:ext cx="4526280" cy="6216650"/>
            </a:xfrm>
            <a:custGeom>
              <a:avLst/>
              <a:gdLst/>
              <a:ahLst/>
              <a:cxnLst/>
              <a:rect r="r" b="b" t="t" l="l"/>
              <a:pathLst>
                <a:path h="6216650" w="4526280">
                  <a:moveTo>
                    <a:pt x="3836670" y="5429250"/>
                  </a:moveTo>
                  <a:lnTo>
                    <a:pt x="2778760" y="5314950"/>
                  </a:lnTo>
                  <a:lnTo>
                    <a:pt x="2809240" y="6216650"/>
                  </a:lnTo>
                  <a:lnTo>
                    <a:pt x="712470" y="5706110"/>
                  </a:lnTo>
                  <a:lnTo>
                    <a:pt x="0" y="864870"/>
                  </a:lnTo>
                  <a:lnTo>
                    <a:pt x="1897380" y="1094740"/>
                  </a:lnTo>
                  <a:lnTo>
                    <a:pt x="1897380" y="742950"/>
                  </a:lnTo>
                  <a:lnTo>
                    <a:pt x="4526280" y="0"/>
                  </a:lnTo>
                  <a:lnTo>
                    <a:pt x="3836670" y="5429250"/>
                  </a:lnTo>
                  <a:close/>
                </a:path>
              </a:pathLst>
            </a:custGeom>
            <a:blipFill>
              <a:blip r:embed="rId2"/>
              <a:stretch>
                <a:fillRect l="-19056" t="0" r="-19056" b="0"/>
              </a:stretch>
            </a:blipFill>
          </p:spPr>
        </p:sp>
      </p:grpSp>
      <p:grpSp>
        <p:nvGrpSpPr>
          <p:cNvPr name="Group 4" id="4"/>
          <p:cNvGrpSpPr/>
          <p:nvPr/>
        </p:nvGrpSpPr>
        <p:grpSpPr>
          <a:xfrm rot="0">
            <a:off x="7544057" y="2784877"/>
            <a:ext cx="3614412" cy="4964239"/>
            <a:chOff x="0" y="0"/>
            <a:chExt cx="4526280" cy="6216650"/>
          </a:xfrm>
        </p:grpSpPr>
        <p:sp>
          <p:nvSpPr>
            <p:cNvPr name="Freeform 5" id="5"/>
            <p:cNvSpPr/>
            <p:nvPr/>
          </p:nvSpPr>
          <p:spPr>
            <a:xfrm flipH="false" flipV="false" rot="0">
              <a:off x="0" y="0"/>
              <a:ext cx="4526280" cy="6216650"/>
            </a:xfrm>
            <a:custGeom>
              <a:avLst/>
              <a:gdLst/>
              <a:ahLst/>
              <a:cxnLst/>
              <a:rect r="r" b="b" t="t" l="l"/>
              <a:pathLst>
                <a:path h="6216650" w="4526280">
                  <a:moveTo>
                    <a:pt x="3836670" y="5429250"/>
                  </a:moveTo>
                  <a:lnTo>
                    <a:pt x="2778760" y="5314950"/>
                  </a:lnTo>
                  <a:lnTo>
                    <a:pt x="2809240" y="6216650"/>
                  </a:lnTo>
                  <a:lnTo>
                    <a:pt x="712470" y="5706110"/>
                  </a:lnTo>
                  <a:lnTo>
                    <a:pt x="0" y="864870"/>
                  </a:lnTo>
                  <a:lnTo>
                    <a:pt x="1897380" y="1094740"/>
                  </a:lnTo>
                  <a:lnTo>
                    <a:pt x="1897380" y="742950"/>
                  </a:lnTo>
                  <a:lnTo>
                    <a:pt x="4526280" y="0"/>
                  </a:lnTo>
                  <a:lnTo>
                    <a:pt x="3836670" y="5429250"/>
                  </a:lnTo>
                  <a:close/>
                </a:path>
              </a:pathLst>
            </a:custGeom>
            <a:blipFill>
              <a:blip r:embed="rId2"/>
              <a:stretch>
                <a:fillRect l="-19056" t="0" r="-19056" b="0"/>
              </a:stretch>
            </a:blipFill>
          </p:spPr>
        </p:sp>
      </p:grpSp>
      <p:grpSp>
        <p:nvGrpSpPr>
          <p:cNvPr name="Group 6" id="6"/>
          <p:cNvGrpSpPr/>
          <p:nvPr/>
        </p:nvGrpSpPr>
        <p:grpSpPr>
          <a:xfrm rot="0">
            <a:off x="12768793" y="2661380"/>
            <a:ext cx="3614412" cy="4964239"/>
            <a:chOff x="0" y="0"/>
            <a:chExt cx="4526280" cy="6216650"/>
          </a:xfrm>
        </p:grpSpPr>
        <p:sp>
          <p:nvSpPr>
            <p:cNvPr name="Freeform 7" id="7"/>
            <p:cNvSpPr/>
            <p:nvPr/>
          </p:nvSpPr>
          <p:spPr>
            <a:xfrm flipH="false" flipV="false" rot="0">
              <a:off x="0" y="0"/>
              <a:ext cx="4526280" cy="6216650"/>
            </a:xfrm>
            <a:custGeom>
              <a:avLst/>
              <a:gdLst/>
              <a:ahLst/>
              <a:cxnLst/>
              <a:rect r="r" b="b" t="t" l="l"/>
              <a:pathLst>
                <a:path h="6216650" w="4526280">
                  <a:moveTo>
                    <a:pt x="3836670" y="5429250"/>
                  </a:moveTo>
                  <a:lnTo>
                    <a:pt x="2778760" y="5314950"/>
                  </a:lnTo>
                  <a:lnTo>
                    <a:pt x="2809240" y="6216650"/>
                  </a:lnTo>
                  <a:lnTo>
                    <a:pt x="712470" y="5706110"/>
                  </a:lnTo>
                  <a:lnTo>
                    <a:pt x="0" y="864870"/>
                  </a:lnTo>
                  <a:lnTo>
                    <a:pt x="1897380" y="1094740"/>
                  </a:lnTo>
                  <a:lnTo>
                    <a:pt x="1897380" y="742950"/>
                  </a:lnTo>
                  <a:lnTo>
                    <a:pt x="4526280" y="0"/>
                  </a:lnTo>
                  <a:lnTo>
                    <a:pt x="3836670" y="5429250"/>
                  </a:lnTo>
                  <a:close/>
                </a:path>
              </a:pathLst>
            </a:custGeom>
            <a:blipFill>
              <a:blip r:embed="rId2"/>
              <a:stretch>
                <a:fillRect l="-19056" t="0" r="-19056" b="0"/>
              </a:stretch>
            </a:blipFill>
          </p:spPr>
        </p:sp>
      </p:grpSp>
      <p:sp>
        <p:nvSpPr>
          <p:cNvPr name="Freeform 8" id="8"/>
          <p:cNvSpPr/>
          <p:nvPr/>
        </p:nvSpPr>
        <p:spPr>
          <a:xfrm flipH="false" flipV="false" rot="0">
            <a:off x="-3050436" y="161531"/>
            <a:ext cx="5886342" cy="5246693"/>
          </a:xfrm>
          <a:custGeom>
            <a:avLst/>
            <a:gdLst/>
            <a:ahLst/>
            <a:cxnLst/>
            <a:rect r="r" b="b" t="t" l="l"/>
            <a:pathLst>
              <a:path h="5246693" w="5886342">
                <a:moveTo>
                  <a:pt x="0" y="0"/>
                </a:moveTo>
                <a:lnTo>
                  <a:pt x="5886342" y="0"/>
                </a:lnTo>
                <a:lnTo>
                  <a:pt x="5886342" y="5246692"/>
                </a:lnTo>
                <a:lnTo>
                  <a:pt x="0" y="5246692"/>
                </a:lnTo>
                <a:lnTo>
                  <a:pt x="0" y="0"/>
                </a:lnTo>
                <a:close/>
              </a:path>
            </a:pathLst>
          </a:custGeom>
          <a:blipFill>
            <a:blip r:embed="rId3"/>
            <a:stretch>
              <a:fillRect l="0" t="0" r="0" b="0"/>
            </a:stretch>
          </a:blipFill>
        </p:spPr>
      </p:sp>
      <p:sp>
        <p:nvSpPr>
          <p:cNvPr name="Freeform 9" id="9"/>
          <p:cNvSpPr/>
          <p:nvPr/>
        </p:nvSpPr>
        <p:spPr>
          <a:xfrm flipH="false" flipV="false" rot="0">
            <a:off x="13970210" y="631573"/>
            <a:ext cx="1211580" cy="1901014"/>
          </a:xfrm>
          <a:custGeom>
            <a:avLst/>
            <a:gdLst/>
            <a:ahLst/>
            <a:cxnLst/>
            <a:rect r="r" b="b" t="t" l="l"/>
            <a:pathLst>
              <a:path h="1901014" w="1211580">
                <a:moveTo>
                  <a:pt x="0" y="0"/>
                </a:moveTo>
                <a:lnTo>
                  <a:pt x="1211579" y="0"/>
                </a:lnTo>
                <a:lnTo>
                  <a:pt x="1211579" y="1901014"/>
                </a:lnTo>
                <a:lnTo>
                  <a:pt x="0" y="1901014"/>
                </a:lnTo>
                <a:lnTo>
                  <a:pt x="0" y="0"/>
                </a:lnTo>
                <a:close/>
              </a:path>
            </a:pathLst>
          </a:custGeom>
          <a:blipFill>
            <a:blip r:embed="rId4"/>
            <a:stretch>
              <a:fillRect l="0" t="0" r="0" b="0"/>
            </a:stretch>
          </a:blipFill>
        </p:spPr>
      </p:sp>
      <p:sp>
        <p:nvSpPr>
          <p:cNvPr name="Freeform 10" id="10"/>
          <p:cNvSpPr/>
          <p:nvPr/>
        </p:nvSpPr>
        <p:spPr>
          <a:xfrm flipH="false" flipV="false" rot="0">
            <a:off x="4964462" y="9231988"/>
            <a:ext cx="8773602" cy="4772840"/>
          </a:xfrm>
          <a:custGeom>
            <a:avLst/>
            <a:gdLst/>
            <a:ahLst/>
            <a:cxnLst/>
            <a:rect r="r" b="b" t="t" l="l"/>
            <a:pathLst>
              <a:path h="4772840" w="8773602">
                <a:moveTo>
                  <a:pt x="0" y="0"/>
                </a:moveTo>
                <a:lnTo>
                  <a:pt x="8773602" y="0"/>
                </a:lnTo>
                <a:lnTo>
                  <a:pt x="8773602" y="4772839"/>
                </a:lnTo>
                <a:lnTo>
                  <a:pt x="0" y="4772839"/>
                </a:lnTo>
                <a:lnTo>
                  <a:pt x="0" y="0"/>
                </a:lnTo>
                <a:close/>
              </a:path>
            </a:pathLst>
          </a:custGeom>
          <a:blipFill>
            <a:blip r:embed="rId5"/>
            <a:stretch>
              <a:fillRect l="0" t="0" r="0" b="0"/>
            </a:stretch>
          </a:blipFill>
        </p:spPr>
      </p:sp>
      <p:sp>
        <p:nvSpPr>
          <p:cNvPr name="TextBox 11" id="11"/>
          <p:cNvSpPr txBox="true"/>
          <p:nvPr/>
        </p:nvSpPr>
        <p:spPr>
          <a:xfrm rot="0">
            <a:off x="4317790" y="828675"/>
            <a:ext cx="9652419" cy="1703912"/>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Integrantes</a:t>
            </a:r>
          </a:p>
        </p:txBody>
      </p:sp>
      <p:sp>
        <p:nvSpPr>
          <p:cNvPr name="TextBox 12" id="12"/>
          <p:cNvSpPr txBox="true"/>
          <p:nvPr/>
        </p:nvSpPr>
        <p:spPr>
          <a:xfrm rot="0">
            <a:off x="1821402" y="7911041"/>
            <a:ext cx="4992778" cy="1427370"/>
          </a:xfrm>
          <a:prstGeom prst="rect">
            <a:avLst/>
          </a:prstGeom>
        </p:spPr>
        <p:txBody>
          <a:bodyPr anchor="t" rtlCol="false" tIns="0" lIns="0" bIns="0" rIns="0">
            <a:spAutoFit/>
          </a:bodyPr>
          <a:lstStyle/>
          <a:p>
            <a:pPr algn="ctr">
              <a:lnSpc>
                <a:spcPts val="5724"/>
              </a:lnSpc>
            </a:pPr>
            <a:r>
              <a:rPr lang="en-US" sz="4088" b="true">
                <a:solidFill>
                  <a:srgbClr val="FFFFFF"/>
                </a:solidFill>
                <a:latin typeface="Neue Machina Ultra-Bold"/>
                <a:ea typeface="Neue Machina Ultra-Bold"/>
                <a:cs typeface="Neue Machina Ultra-Bold"/>
                <a:sym typeface="Neue Machina Ultra-Bold"/>
              </a:rPr>
              <a:t>Katherin Tatiana Rivas Naranjo</a:t>
            </a:r>
          </a:p>
        </p:txBody>
      </p:sp>
      <p:sp>
        <p:nvSpPr>
          <p:cNvPr name="TextBox 13" id="13"/>
          <p:cNvSpPr txBox="true"/>
          <p:nvPr/>
        </p:nvSpPr>
        <p:spPr>
          <a:xfrm rot="0">
            <a:off x="6862370" y="7911041"/>
            <a:ext cx="4977785" cy="1427370"/>
          </a:xfrm>
          <a:prstGeom prst="rect">
            <a:avLst/>
          </a:prstGeom>
        </p:spPr>
        <p:txBody>
          <a:bodyPr anchor="t" rtlCol="false" tIns="0" lIns="0" bIns="0" rIns="0">
            <a:spAutoFit/>
          </a:bodyPr>
          <a:lstStyle/>
          <a:p>
            <a:pPr algn="ctr">
              <a:lnSpc>
                <a:spcPts val="5724"/>
              </a:lnSpc>
            </a:pPr>
            <a:r>
              <a:rPr lang="en-US" sz="4088" b="true">
                <a:solidFill>
                  <a:srgbClr val="FFFFFF"/>
                </a:solidFill>
                <a:latin typeface="Neue Machina Ultra-Bold"/>
                <a:ea typeface="Neue Machina Ultra-Bold"/>
                <a:cs typeface="Neue Machina Ultra-Bold"/>
                <a:sym typeface="Neue Machina Ultra-Bold"/>
              </a:rPr>
              <a:t>Cristian David Ortiz Valencia</a:t>
            </a:r>
          </a:p>
        </p:txBody>
      </p:sp>
      <p:sp>
        <p:nvSpPr>
          <p:cNvPr name="TextBox 14" id="14"/>
          <p:cNvSpPr txBox="true"/>
          <p:nvPr/>
        </p:nvSpPr>
        <p:spPr>
          <a:xfrm rot="0">
            <a:off x="11600191" y="7804618"/>
            <a:ext cx="5951617" cy="1427370"/>
          </a:xfrm>
          <a:prstGeom prst="rect">
            <a:avLst/>
          </a:prstGeom>
        </p:spPr>
        <p:txBody>
          <a:bodyPr anchor="t" rtlCol="false" tIns="0" lIns="0" bIns="0" rIns="0">
            <a:spAutoFit/>
          </a:bodyPr>
          <a:lstStyle/>
          <a:p>
            <a:pPr algn="ctr">
              <a:lnSpc>
                <a:spcPts val="5724"/>
              </a:lnSpc>
            </a:pPr>
            <a:r>
              <a:rPr lang="en-US" sz="4088" b="true">
                <a:solidFill>
                  <a:srgbClr val="FFFFFF"/>
                </a:solidFill>
                <a:latin typeface="Neue Machina Ultra-Bold"/>
                <a:ea typeface="Neue Machina Ultra-Bold"/>
                <a:cs typeface="Neue Machina Ultra-Bold"/>
                <a:sym typeface="Neue Machina Ultra-Bold"/>
              </a:rPr>
              <a:t>Dennis Dariana Riascos Valencia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946927"/>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de Balanceo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1001" y="-1288367"/>
            <a:ext cx="19825527" cy="4667260"/>
          </a:xfrm>
          <a:custGeom>
            <a:avLst/>
            <a:gdLst/>
            <a:ahLst/>
            <a:cxnLst/>
            <a:rect r="r" b="b" t="t" l="l"/>
            <a:pathLst>
              <a:path h="4667260" w="19825527">
                <a:moveTo>
                  <a:pt x="0" y="0"/>
                </a:moveTo>
                <a:lnTo>
                  <a:pt x="19825527" y="0"/>
                </a:lnTo>
                <a:lnTo>
                  <a:pt x="19825527" y="4667260"/>
                </a:lnTo>
                <a:lnTo>
                  <a:pt x="0" y="4667260"/>
                </a:lnTo>
                <a:lnTo>
                  <a:pt x="0" y="0"/>
                </a:lnTo>
                <a:close/>
              </a:path>
            </a:pathLst>
          </a:custGeom>
          <a:blipFill>
            <a:blip r:embed="rId2"/>
            <a:stretch>
              <a:fillRect l="0" t="0" r="0" b="0"/>
            </a:stretch>
          </a:blipFill>
        </p:spPr>
      </p:sp>
      <p:sp>
        <p:nvSpPr>
          <p:cNvPr name="Freeform 3" id="3"/>
          <p:cNvSpPr/>
          <p:nvPr/>
        </p:nvSpPr>
        <p:spPr>
          <a:xfrm flipH="false" flipV="false" rot="0">
            <a:off x="12364615" y="5628174"/>
            <a:ext cx="6669910" cy="5945113"/>
          </a:xfrm>
          <a:custGeom>
            <a:avLst/>
            <a:gdLst/>
            <a:ahLst/>
            <a:cxnLst/>
            <a:rect r="r" b="b" t="t" l="l"/>
            <a:pathLst>
              <a:path h="5945113" w="6669910">
                <a:moveTo>
                  <a:pt x="0" y="0"/>
                </a:moveTo>
                <a:lnTo>
                  <a:pt x="6669911" y="0"/>
                </a:lnTo>
                <a:lnTo>
                  <a:pt x="6669911" y="5945114"/>
                </a:lnTo>
                <a:lnTo>
                  <a:pt x="0" y="5945114"/>
                </a:lnTo>
                <a:lnTo>
                  <a:pt x="0" y="0"/>
                </a:lnTo>
                <a:close/>
              </a:path>
            </a:pathLst>
          </a:custGeom>
          <a:blipFill>
            <a:blip r:embed="rId3"/>
            <a:stretch>
              <a:fillRect l="0" t="0" r="0" b="0"/>
            </a:stretch>
          </a:blipFill>
        </p:spPr>
      </p:sp>
      <p:sp>
        <p:nvSpPr>
          <p:cNvPr name="Freeform 4" id="4"/>
          <p:cNvSpPr/>
          <p:nvPr/>
        </p:nvSpPr>
        <p:spPr>
          <a:xfrm flipH="false" flipV="false" rot="0">
            <a:off x="14683840" y="3402743"/>
            <a:ext cx="1211580" cy="1901014"/>
          </a:xfrm>
          <a:custGeom>
            <a:avLst/>
            <a:gdLst/>
            <a:ahLst/>
            <a:cxnLst/>
            <a:rect r="r" b="b" t="t" l="l"/>
            <a:pathLst>
              <a:path h="1901014" w="1211580">
                <a:moveTo>
                  <a:pt x="0" y="0"/>
                </a:moveTo>
                <a:lnTo>
                  <a:pt x="1211579" y="0"/>
                </a:lnTo>
                <a:lnTo>
                  <a:pt x="1211579" y="1901014"/>
                </a:lnTo>
                <a:lnTo>
                  <a:pt x="0" y="1901014"/>
                </a:lnTo>
                <a:lnTo>
                  <a:pt x="0" y="0"/>
                </a:lnTo>
                <a:close/>
              </a:path>
            </a:pathLst>
          </a:custGeom>
          <a:blipFill>
            <a:blip r:embed="rId4"/>
            <a:stretch>
              <a:fillRect l="0" t="0" r="0" b="0"/>
            </a:stretch>
          </a:blipFill>
        </p:spPr>
      </p:sp>
      <p:sp>
        <p:nvSpPr>
          <p:cNvPr name="Freeform 5" id="5"/>
          <p:cNvSpPr/>
          <p:nvPr/>
        </p:nvSpPr>
        <p:spPr>
          <a:xfrm flipH="false" flipV="false" rot="6089948">
            <a:off x="-4497495" y="2235321"/>
            <a:ext cx="8474586" cy="8647537"/>
          </a:xfrm>
          <a:custGeom>
            <a:avLst/>
            <a:gdLst/>
            <a:ahLst/>
            <a:cxnLst/>
            <a:rect r="r" b="b" t="t" l="l"/>
            <a:pathLst>
              <a:path h="8647537" w="8474586">
                <a:moveTo>
                  <a:pt x="0" y="0"/>
                </a:moveTo>
                <a:lnTo>
                  <a:pt x="8474586" y="0"/>
                </a:lnTo>
                <a:lnTo>
                  <a:pt x="8474586" y="8647536"/>
                </a:lnTo>
                <a:lnTo>
                  <a:pt x="0" y="8647536"/>
                </a:lnTo>
                <a:lnTo>
                  <a:pt x="0" y="0"/>
                </a:lnTo>
                <a:close/>
              </a:path>
            </a:pathLst>
          </a:custGeom>
          <a:blipFill>
            <a:blip r:embed="rId5"/>
            <a:stretch>
              <a:fillRect l="0" t="0" r="0" b="0"/>
            </a:stretch>
          </a:blipFill>
        </p:spPr>
      </p:sp>
      <p:sp>
        <p:nvSpPr>
          <p:cNvPr name="TextBox 6" id="6"/>
          <p:cNvSpPr txBox="true"/>
          <p:nvPr/>
        </p:nvSpPr>
        <p:spPr>
          <a:xfrm rot="0">
            <a:off x="2994288" y="4045634"/>
            <a:ext cx="19813991" cy="5212666"/>
          </a:xfrm>
          <a:prstGeom prst="rect">
            <a:avLst/>
          </a:prstGeom>
        </p:spPr>
        <p:txBody>
          <a:bodyPr anchor="t" rtlCol="false" tIns="0" lIns="0" bIns="0" rIns="0">
            <a:spAutoFit/>
          </a:bodyPr>
          <a:lstStyle/>
          <a:p>
            <a:pPr algn="just">
              <a:lnSpc>
                <a:spcPts val="5873"/>
              </a:lnSpc>
            </a:pPr>
          </a:p>
          <a:p>
            <a:pPr algn="just" marL="968057" indent="-484029" lvl="1">
              <a:lnSpc>
                <a:spcPts val="5873"/>
              </a:lnSpc>
              <a:buFont typeface="Arial"/>
              <a:buChar char="•"/>
            </a:pPr>
            <a:r>
              <a:rPr lang="en-US" sz="4483" spc="-89">
                <a:solidFill>
                  <a:srgbClr val="FFFFFF"/>
                </a:solidFill>
                <a:latin typeface="Neue Machina"/>
                <a:ea typeface="Neue Machina"/>
                <a:cs typeface="Neue Machina"/>
                <a:sym typeface="Neue Machina"/>
              </a:rPr>
              <a:t>Balance perfecto garantizado.</a:t>
            </a:r>
          </a:p>
          <a:p>
            <a:pPr algn="just" marL="968057" indent="-484029" lvl="1">
              <a:lnSpc>
                <a:spcPts val="5873"/>
              </a:lnSpc>
              <a:buFont typeface="Arial"/>
              <a:buChar char="•"/>
            </a:pPr>
            <a:r>
              <a:rPr lang="en-US" sz="4483" spc="-89">
                <a:solidFill>
                  <a:srgbClr val="FFFFFF"/>
                </a:solidFill>
                <a:latin typeface="Neue Machina"/>
                <a:ea typeface="Neue Machina"/>
                <a:cs typeface="Neue Machina"/>
                <a:sym typeface="Neue Machina"/>
              </a:rPr>
              <a:t> Altura mínima.</a:t>
            </a:r>
          </a:p>
          <a:p>
            <a:pPr algn="just" marL="968057" indent="-484029" lvl="1">
              <a:lnSpc>
                <a:spcPts val="5873"/>
              </a:lnSpc>
              <a:buFont typeface="Arial"/>
              <a:buChar char="•"/>
            </a:pPr>
            <a:r>
              <a:rPr lang="en-US" sz="4483" spc="-89">
                <a:solidFill>
                  <a:srgbClr val="FFFFFF"/>
                </a:solidFill>
                <a:latin typeface="Neue Machina"/>
                <a:ea typeface="Neue Machina"/>
                <a:cs typeface="Neue Machina"/>
                <a:sym typeface="Neue Machina"/>
              </a:rPr>
              <a:t>Operaciones eficientes.</a:t>
            </a:r>
          </a:p>
          <a:p>
            <a:pPr algn="just" marL="968057" indent="-484029" lvl="1">
              <a:lnSpc>
                <a:spcPts val="5873"/>
              </a:lnSpc>
              <a:buFont typeface="Arial"/>
              <a:buChar char="•"/>
            </a:pPr>
            <a:r>
              <a:rPr lang="en-US" sz="4483" spc="-89">
                <a:solidFill>
                  <a:srgbClr val="FFFFFF"/>
                </a:solidFill>
                <a:latin typeface="Neue Machina"/>
                <a:ea typeface="Neue Machina"/>
                <a:cs typeface="Neue Machina"/>
                <a:sym typeface="Neue Machina"/>
              </a:rPr>
              <a:t>Mejor rendimiento en consultas.</a:t>
            </a:r>
          </a:p>
          <a:p>
            <a:pPr algn="just" marL="968057" indent="-484029" lvl="1">
              <a:lnSpc>
                <a:spcPts val="5873"/>
              </a:lnSpc>
              <a:buFont typeface="Arial"/>
              <a:buChar char="•"/>
            </a:pPr>
            <a:r>
              <a:rPr lang="en-US" sz="4483" spc="-89">
                <a:solidFill>
                  <a:srgbClr val="FFFFFF"/>
                </a:solidFill>
                <a:latin typeface="Neue Machina"/>
                <a:ea typeface="Neue Machina"/>
                <a:cs typeface="Neue Machina"/>
                <a:sym typeface="Neue Machina"/>
              </a:rPr>
              <a:t>Automatización del balanceo.</a:t>
            </a:r>
          </a:p>
          <a:p>
            <a:pPr algn="just">
              <a:lnSpc>
                <a:spcPts val="5873"/>
              </a:lnSpc>
            </a:pPr>
          </a:p>
        </p:txBody>
      </p:sp>
      <p:sp>
        <p:nvSpPr>
          <p:cNvPr name="TextBox 7" id="7"/>
          <p:cNvSpPr txBox="true"/>
          <p:nvPr/>
        </p:nvSpPr>
        <p:spPr>
          <a:xfrm rot="0">
            <a:off x="2571477" y="2016985"/>
            <a:ext cx="14439484" cy="1828517"/>
          </a:xfrm>
          <a:prstGeom prst="rect">
            <a:avLst/>
          </a:prstGeom>
        </p:spPr>
        <p:txBody>
          <a:bodyPr anchor="t" rtlCol="false" tIns="0" lIns="0" bIns="0" rIns="0">
            <a:spAutoFit/>
          </a:bodyPr>
          <a:lstStyle/>
          <a:p>
            <a:pPr algn="ctr">
              <a:lnSpc>
                <a:spcPts val="14973"/>
              </a:lnSpc>
            </a:pPr>
            <a:r>
              <a:rPr lang="en-US" sz="10695" b="true">
                <a:solidFill>
                  <a:srgbClr val="FFFFFF"/>
                </a:solidFill>
                <a:latin typeface="Neue Machina Ultra-Bold"/>
                <a:ea typeface="Neue Machina Ultra-Bold"/>
                <a:cs typeface="Neue Machina Ultra-Bold"/>
                <a:sym typeface="Neue Machina Ultra-Bold"/>
              </a:rPr>
              <a:t>Ventajas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1001" y="-1288367"/>
            <a:ext cx="19825527" cy="4667260"/>
          </a:xfrm>
          <a:custGeom>
            <a:avLst/>
            <a:gdLst/>
            <a:ahLst/>
            <a:cxnLst/>
            <a:rect r="r" b="b" t="t" l="l"/>
            <a:pathLst>
              <a:path h="4667260" w="19825527">
                <a:moveTo>
                  <a:pt x="0" y="0"/>
                </a:moveTo>
                <a:lnTo>
                  <a:pt x="19825527" y="0"/>
                </a:lnTo>
                <a:lnTo>
                  <a:pt x="19825527" y="4667260"/>
                </a:lnTo>
                <a:lnTo>
                  <a:pt x="0" y="4667260"/>
                </a:lnTo>
                <a:lnTo>
                  <a:pt x="0" y="0"/>
                </a:lnTo>
                <a:close/>
              </a:path>
            </a:pathLst>
          </a:custGeom>
          <a:blipFill>
            <a:blip r:embed="rId2"/>
            <a:stretch>
              <a:fillRect l="0" t="0" r="0" b="0"/>
            </a:stretch>
          </a:blipFill>
        </p:spPr>
      </p:sp>
      <p:sp>
        <p:nvSpPr>
          <p:cNvPr name="Freeform 3" id="3"/>
          <p:cNvSpPr/>
          <p:nvPr/>
        </p:nvSpPr>
        <p:spPr>
          <a:xfrm flipH="false" flipV="false" rot="0">
            <a:off x="12560464" y="6285743"/>
            <a:ext cx="6669910" cy="5945113"/>
          </a:xfrm>
          <a:custGeom>
            <a:avLst/>
            <a:gdLst/>
            <a:ahLst/>
            <a:cxnLst/>
            <a:rect r="r" b="b" t="t" l="l"/>
            <a:pathLst>
              <a:path h="5945113" w="6669910">
                <a:moveTo>
                  <a:pt x="0" y="0"/>
                </a:moveTo>
                <a:lnTo>
                  <a:pt x="6669911" y="0"/>
                </a:lnTo>
                <a:lnTo>
                  <a:pt x="6669911" y="5945114"/>
                </a:lnTo>
                <a:lnTo>
                  <a:pt x="0" y="5945114"/>
                </a:lnTo>
                <a:lnTo>
                  <a:pt x="0" y="0"/>
                </a:lnTo>
                <a:close/>
              </a:path>
            </a:pathLst>
          </a:custGeom>
          <a:blipFill>
            <a:blip r:embed="rId3"/>
            <a:stretch>
              <a:fillRect l="0" t="0" r="0" b="0"/>
            </a:stretch>
          </a:blipFill>
        </p:spPr>
      </p:sp>
      <p:sp>
        <p:nvSpPr>
          <p:cNvPr name="Freeform 4" id="4"/>
          <p:cNvSpPr/>
          <p:nvPr/>
        </p:nvSpPr>
        <p:spPr>
          <a:xfrm flipH="false" flipV="false" rot="0">
            <a:off x="14683840" y="3402743"/>
            <a:ext cx="1211580" cy="1901014"/>
          </a:xfrm>
          <a:custGeom>
            <a:avLst/>
            <a:gdLst/>
            <a:ahLst/>
            <a:cxnLst/>
            <a:rect r="r" b="b" t="t" l="l"/>
            <a:pathLst>
              <a:path h="1901014" w="1211580">
                <a:moveTo>
                  <a:pt x="0" y="0"/>
                </a:moveTo>
                <a:lnTo>
                  <a:pt x="1211579" y="0"/>
                </a:lnTo>
                <a:lnTo>
                  <a:pt x="1211579" y="1901014"/>
                </a:lnTo>
                <a:lnTo>
                  <a:pt x="0" y="1901014"/>
                </a:lnTo>
                <a:lnTo>
                  <a:pt x="0" y="0"/>
                </a:lnTo>
                <a:close/>
              </a:path>
            </a:pathLst>
          </a:custGeom>
          <a:blipFill>
            <a:blip r:embed="rId4"/>
            <a:stretch>
              <a:fillRect l="0" t="0" r="0" b="0"/>
            </a:stretch>
          </a:blipFill>
        </p:spPr>
      </p:sp>
      <p:sp>
        <p:nvSpPr>
          <p:cNvPr name="Freeform 5" id="5"/>
          <p:cNvSpPr/>
          <p:nvPr/>
        </p:nvSpPr>
        <p:spPr>
          <a:xfrm flipH="false" flipV="false" rot="6089948">
            <a:off x="-4497495" y="2235321"/>
            <a:ext cx="8474586" cy="8647537"/>
          </a:xfrm>
          <a:custGeom>
            <a:avLst/>
            <a:gdLst/>
            <a:ahLst/>
            <a:cxnLst/>
            <a:rect r="r" b="b" t="t" l="l"/>
            <a:pathLst>
              <a:path h="8647537" w="8474586">
                <a:moveTo>
                  <a:pt x="0" y="0"/>
                </a:moveTo>
                <a:lnTo>
                  <a:pt x="8474586" y="0"/>
                </a:lnTo>
                <a:lnTo>
                  <a:pt x="8474586" y="8647536"/>
                </a:lnTo>
                <a:lnTo>
                  <a:pt x="0" y="8647536"/>
                </a:lnTo>
                <a:lnTo>
                  <a:pt x="0" y="0"/>
                </a:lnTo>
                <a:close/>
              </a:path>
            </a:pathLst>
          </a:custGeom>
          <a:blipFill>
            <a:blip r:embed="rId5"/>
            <a:stretch>
              <a:fillRect l="0" t="0" r="0" b="0"/>
            </a:stretch>
          </a:blipFill>
        </p:spPr>
      </p:sp>
      <p:sp>
        <p:nvSpPr>
          <p:cNvPr name="TextBox 6" id="6"/>
          <p:cNvSpPr txBox="true"/>
          <p:nvPr/>
        </p:nvSpPr>
        <p:spPr>
          <a:xfrm rot="0">
            <a:off x="2665501" y="4511516"/>
            <a:ext cx="19789926" cy="4461859"/>
          </a:xfrm>
          <a:prstGeom prst="rect">
            <a:avLst/>
          </a:prstGeom>
        </p:spPr>
        <p:txBody>
          <a:bodyPr anchor="t" rtlCol="false" tIns="0" lIns="0" bIns="0" rIns="0">
            <a:spAutoFit/>
          </a:bodyPr>
          <a:lstStyle/>
          <a:p>
            <a:pPr algn="just" marL="966882" indent="-483441" lvl="1">
              <a:lnSpc>
                <a:spcPts val="5866"/>
              </a:lnSpc>
              <a:buFont typeface="Arial"/>
              <a:buChar char="•"/>
            </a:pPr>
            <a:r>
              <a:rPr lang="en-US" sz="4478" spc="-89">
                <a:solidFill>
                  <a:srgbClr val="FFFFFF"/>
                </a:solidFill>
                <a:latin typeface="Neue Machina"/>
                <a:ea typeface="Neue Machina"/>
                <a:cs typeface="Neue Machina"/>
                <a:sym typeface="Neue Machina"/>
              </a:rPr>
              <a:t>Complejidad en implementación.</a:t>
            </a:r>
          </a:p>
          <a:p>
            <a:pPr algn="just" marL="966882" indent="-483441" lvl="1">
              <a:lnSpc>
                <a:spcPts val="5866"/>
              </a:lnSpc>
              <a:buFont typeface="Arial"/>
              <a:buChar char="•"/>
            </a:pPr>
            <a:r>
              <a:rPr lang="en-US" sz="4478" spc="-89">
                <a:solidFill>
                  <a:srgbClr val="FFFFFF"/>
                </a:solidFill>
                <a:latin typeface="Neue Machina"/>
                <a:ea typeface="Neue Machina"/>
                <a:cs typeface="Neue Machina"/>
                <a:sym typeface="Neue Machina"/>
              </a:rPr>
              <a:t> Costos adicionales en inserción y eliminación.</a:t>
            </a:r>
          </a:p>
          <a:p>
            <a:pPr algn="just" marL="966882" indent="-483441" lvl="1">
              <a:lnSpc>
                <a:spcPts val="5866"/>
              </a:lnSpc>
              <a:buFont typeface="Arial"/>
              <a:buChar char="•"/>
            </a:pPr>
            <a:r>
              <a:rPr lang="en-US" sz="4478" spc="-89">
                <a:solidFill>
                  <a:srgbClr val="FFFFFF"/>
                </a:solidFill>
                <a:latin typeface="Neue Machina"/>
                <a:ea typeface="Neue Machina"/>
                <a:cs typeface="Neue Machina"/>
                <a:sym typeface="Neue Machina"/>
              </a:rPr>
              <a:t>Menor rendimiento en inserciones masivas.</a:t>
            </a:r>
          </a:p>
          <a:p>
            <a:pPr algn="just" marL="966882" indent="-483441" lvl="1">
              <a:lnSpc>
                <a:spcPts val="5866"/>
              </a:lnSpc>
              <a:buFont typeface="Arial"/>
              <a:buChar char="•"/>
            </a:pPr>
            <a:r>
              <a:rPr lang="en-US" sz="4478" spc="-89">
                <a:solidFill>
                  <a:srgbClr val="FFFFFF"/>
                </a:solidFill>
                <a:latin typeface="Neue Machina"/>
                <a:ea typeface="Neue Machina"/>
                <a:cs typeface="Neue Machina"/>
                <a:sym typeface="Neue Machina"/>
              </a:rPr>
              <a:t> No es ideal para datos muy dinámicos.</a:t>
            </a:r>
          </a:p>
          <a:p>
            <a:pPr algn="just" marL="966882" indent="-483441" lvl="1">
              <a:lnSpc>
                <a:spcPts val="5866"/>
              </a:lnSpc>
              <a:buFont typeface="Arial"/>
              <a:buChar char="•"/>
            </a:pPr>
            <a:r>
              <a:rPr lang="en-US" sz="4478" spc="-89">
                <a:solidFill>
                  <a:srgbClr val="FFFFFF"/>
                </a:solidFill>
                <a:latin typeface="Neue Machina"/>
                <a:ea typeface="Neue Machina"/>
                <a:cs typeface="Neue Machina"/>
                <a:sym typeface="Neue Machina"/>
              </a:rPr>
              <a:t>Requiere más memoria</a:t>
            </a:r>
          </a:p>
          <a:p>
            <a:pPr algn="just">
              <a:lnSpc>
                <a:spcPts val="5866"/>
              </a:lnSpc>
            </a:pPr>
          </a:p>
        </p:txBody>
      </p:sp>
      <p:sp>
        <p:nvSpPr>
          <p:cNvPr name="TextBox 7" id="7"/>
          <p:cNvSpPr txBox="true"/>
          <p:nvPr/>
        </p:nvSpPr>
        <p:spPr>
          <a:xfrm rot="0">
            <a:off x="2234961" y="2524733"/>
            <a:ext cx="14439484" cy="1828517"/>
          </a:xfrm>
          <a:prstGeom prst="rect">
            <a:avLst/>
          </a:prstGeom>
        </p:spPr>
        <p:txBody>
          <a:bodyPr anchor="t" rtlCol="false" tIns="0" lIns="0" bIns="0" rIns="0">
            <a:spAutoFit/>
          </a:bodyPr>
          <a:lstStyle/>
          <a:p>
            <a:pPr algn="ctr">
              <a:lnSpc>
                <a:spcPts val="14973"/>
              </a:lnSpc>
            </a:pPr>
            <a:r>
              <a:rPr lang="en-US" sz="10695" b="true">
                <a:solidFill>
                  <a:srgbClr val="FFFFFF"/>
                </a:solidFill>
                <a:latin typeface="Neue Machina Ultra-Bold"/>
                <a:ea typeface="Neue Machina Ultra-Bold"/>
                <a:cs typeface="Neue Machina Ultra-Bold"/>
                <a:sym typeface="Neue Machina Ultra-Bold"/>
              </a:rPr>
              <a:t>Desventajas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663101" y="122945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2"/>
            <a:stretch>
              <a:fillRect l="0" t="0" r="0" b="0"/>
            </a:stretch>
          </a:blipFill>
        </p:spPr>
      </p:sp>
      <p:sp>
        <p:nvSpPr>
          <p:cNvPr name="Freeform 3" id="3"/>
          <p:cNvSpPr/>
          <p:nvPr/>
        </p:nvSpPr>
        <p:spPr>
          <a:xfrm flipH="false" flipV="false" rot="0">
            <a:off x="16327965" y="128924"/>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2"/>
            <a:stretch>
              <a:fillRect l="0" t="0" r="0" b="0"/>
            </a:stretch>
          </a:blipFill>
        </p:spPr>
      </p:sp>
      <p:sp>
        <p:nvSpPr>
          <p:cNvPr name="Freeform 4" id="4"/>
          <p:cNvSpPr/>
          <p:nvPr/>
        </p:nvSpPr>
        <p:spPr>
          <a:xfrm flipH="false" flipV="false" rot="0">
            <a:off x="1081567" y="1229454"/>
            <a:ext cx="1721522" cy="1549370"/>
          </a:xfrm>
          <a:custGeom>
            <a:avLst/>
            <a:gdLst/>
            <a:ahLst/>
            <a:cxnLst/>
            <a:rect r="r" b="b" t="t" l="l"/>
            <a:pathLst>
              <a:path h="1549370" w="1721522">
                <a:moveTo>
                  <a:pt x="0" y="0"/>
                </a:moveTo>
                <a:lnTo>
                  <a:pt x="1721522" y="0"/>
                </a:lnTo>
                <a:lnTo>
                  <a:pt x="1721522" y="1549369"/>
                </a:lnTo>
                <a:lnTo>
                  <a:pt x="0" y="1549369"/>
                </a:lnTo>
                <a:lnTo>
                  <a:pt x="0" y="0"/>
                </a:lnTo>
                <a:close/>
              </a:path>
            </a:pathLst>
          </a:custGeom>
          <a:blipFill>
            <a:blip r:embed="rId3"/>
            <a:stretch>
              <a:fillRect l="0" t="0" r="0" b="0"/>
            </a:stretch>
          </a:blipFill>
        </p:spPr>
      </p:sp>
      <p:sp>
        <p:nvSpPr>
          <p:cNvPr name="Freeform 5" id="5"/>
          <p:cNvSpPr/>
          <p:nvPr/>
        </p:nvSpPr>
        <p:spPr>
          <a:xfrm flipH="false" flipV="false" rot="0">
            <a:off x="1632035" y="8727887"/>
            <a:ext cx="9779869" cy="3735910"/>
          </a:xfrm>
          <a:custGeom>
            <a:avLst/>
            <a:gdLst/>
            <a:ahLst/>
            <a:cxnLst/>
            <a:rect r="r" b="b" t="t" l="l"/>
            <a:pathLst>
              <a:path h="3735910" w="9779869">
                <a:moveTo>
                  <a:pt x="0" y="0"/>
                </a:moveTo>
                <a:lnTo>
                  <a:pt x="9779868" y="0"/>
                </a:lnTo>
                <a:lnTo>
                  <a:pt x="9779868" y="3735910"/>
                </a:lnTo>
                <a:lnTo>
                  <a:pt x="0" y="3735910"/>
                </a:lnTo>
                <a:lnTo>
                  <a:pt x="0" y="0"/>
                </a:lnTo>
                <a:close/>
              </a:path>
            </a:pathLst>
          </a:custGeom>
          <a:blipFill>
            <a:blip r:embed="rId4"/>
            <a:stretch>
              <a:fillRect l="0" t="0" r="0" b="0"/>
            </a:stretch>
          </a:blipFill>
        </p:spPr>
      </p:sp>
      <p:sp>
        <p:nvSpPr>
          <p:cNvPr name="Freeform 6" id="6"/>
          <p:cNvSpPr/>
          <p:nvPr/>
        </p:nvSpPr>
        <p:spPr>
          <a:xfrm flipH="false" flipV="false" rot="0">
            <a:off x="13047949" y="8095992"/>
            <a:ext cx="5609237" cy="4999700"/>
          </a:xfrm>
          <a:custGeom>
            <a:avLst/>
            <a:gdLst/>
            <a:ahLst/>
            <a:cxnLst/>
            <a:rect r="r" b="b" t="t" l="l"/>
            <a:pathLst>
              <a:path h="4999700" w="5609237">
                <a:moveTo>
                  <a:pt x="0" y="0"/>
                </a:moveTo>
                <a:lnTo>
                  <a:pt x="5609237" y="0"/>
                </a:lnTo>
                <a:lnTo>
                  <a:pt x="5609237" y="4999700"/>
                </a:lnTo>
                <a:lnTo>
                  <a:pt x="0" y="4999700"/>
                </a:lnTo>
                <a:lnTo>
                  <a:pt x="0" y="0"/>
                </a:lnTo>
                <a:close/>
              </a:path>
            </a:pathLst>
          </a:custGeom>
          <a:blipFill>
            <a:blip r:embed="rId5"/>
            <a:stretch>
              <a:fillRect l="0" t="0" r="0" b="0"/>
            </a:stretch>
          </a:blipFill>
        </p:spPr>
      </p:sp>
      <p:sp>
        <p:nvSpPr>
          <p:cNvPr name="TextBox 7" id="7"/>
          <p:cNvSpPr txBox="true"/>
          <p:nvPr/>
        </p:nvSpPr>
        <p:spPr>
          <a:xfrm rot="0">
            <a:off x="2142451" y="1573892"/>
            <a:ext cx="14185514" cy="1351433"/>
          </a:xfrm>
          <a:prstGeom prst="rect">
            <a:avLst/>
          </a:prstGeom>
        </p:spPr>
        <p:txBody>
          <a:bodyPr anchor="t" rtlCol="false" tIns="0" lIns="0" bIns="0" rIns="0">
            <a:spAutoFit/>
          </a:bodyPr>
          <a:lstStyle/>
          <a:p>
            <a:pPr algn="ctr">
              <a:lnSpc>
                <a:spcPts val="11089"/>
              </a:lnSpc>
            </a:pPr>
            <a:r>
              <a:rPr lang="en-US" sz="7921" b="true">
                <a:solidFill>
                  <a:srgbClr val="FFFFFF"/>
                </a:solidFill>
                <a:latin typeface="Neue Machina Ultra-Bold"/>
                <a:ea typeface="Neue Machina Ultra-Bold"/>
                <a:cs typeface="Neue Machina Ultra-Bold"/>
                <a:sym typeface="Neue Machina Ultra-Bold"/>
              </a:rPr>
              <a:t>Aplicaciones Prácticas</a:t>
            </a:r>
          </a:p>
        </p:txBody>
      </p:sp>
      <p:sp>
        <p:nvSpPr>
          <p:cNvPr name="TextBox 8" id="8"/>
          <p:cNvSpPr txBox="true"/>
          <p:nvPr/>
        </p:nvSpPr>
        <p:spPr>
          <a:xfrm rot="0">
            <a:off x="1321168" y="3649225"/>
            <a:ext cx="8298093" cy="1621456"/>
          </a:xfrm>
          <a:prstGeom prst="rect">
            <a:avLst/>
          </a:prstGeom>
        </p:spPr>
        <p:txBody>
          <a:bodyPr anchor="t" rtlCol="false" tIns="0" lIns="0" bIns="0" rIns="0">
            <a:spAutoFit/>
          </a:bodyPr>
          <a:lstStyle/>
          <a:p>
            <a:pPr algn="l">
              <a:lnSpc>
                <a:spcPts val="6447"/>
              </a:lnSpc>
            </a:pPr>
            <a:r>
              <a:rPr lang="en-US" sz="4605" b="true">
                <a:solidFill>
                  <a:srgbClr val="FFFFFF"/>
                </a:solidFill>
                <a:latin typeface="Neue Machina Ultra-Bold"/>
                <a:ea typeface="Neue Machina Ultra-Bold"/>
                <a:cs typeface="Neue Machina Ultra-Bold"/>
                <a:sym typeface="Neue Machina Ultra-Bold"/>
              </a:rPr>
              <a:t>1.  Sistema interno de cine o videoclub.</a:t>
            </a:r>
          </a:p>
        </p:txBody>
      </p:sp>
      <p:sp>
        <p:nvSpPr>
          <p:cNvPr name="TextBox 9" id="9"/>
          <p:cNvSpPr txBox="true"/>
          <p:nvPr/>
        </p:nvSpPr>
        <p:spPr>
          <a:xfrm rot="0">
            <a:off x="1321168" y="5656855"/>
            <a:ext cx="8934788" cy="1567459"/>
          </a:xfrm>
          <a:prstGeom prst="rect">
            <a:avLst/>
          </a:prstGeom>
        </p:spPr>
        <p:txBody>
          <a:bodyPr anchor="t" rtlCol="false" tIns="0" lIns="0" bIns="0" rIns="0">
            <a:spAutoFit/>
          </a:bodyPr>
          <a:lstStyle/>
          <a:p>
            <a:pPr algn="l">
              <a:lnSpc>
                <a:spcPts val="6298"/>
              </a:lnSpc>
            </a:pPr>
            <a:r>
              <a:rPr lang="en-US" sz="4499" b="true">
                <a:solidFill>
                  <a:srgbClr val="FFFFFF"/>
                </a:solidFill>
                <a:latin typeface="Neue Machina Ultra-Bold"/>
                <a:ea typeface="Neue Machina Ultra-Bold"/>
                <a:cs typeface="Neue Machina Ultra-Bold"/>
                <a:sym typeface="Neue Machina Ultra-Bold"/>
              </a:rPr>
              <a:t>2. Análisis de tendencias cinematográficas</a:t>
            </a:r>
          </a:p>
        </p:txBody>
      </p:sp>
      <p:sp>
        <p:nvSpPr>
          <p:cNvPr name="TextBox 10" id="10"/>
          <p:cNvSpPr txBox="true"/>
          <p:nvPr/>
        </p:nvSpPr>
        <p:spPr>
          <a:xfrm rot="0">
            <a:off x="1321168" y="7780571"/>
            <a:ext cx="8934788" cy="769451"/>
          </a:xfrm>
          <a:prstGeom prst="rect">
            <a:avLst/>
          </a:prstGeom>
        </p:spPr>
        <p:txBody>
          <a:bodyPr anchor="t" rtlCol="false" tIns="0" lIns="0" bIns="0" rIns="0">
            <a:spAutoFit/>
          </a:bodyPr>
          <a:lstStyle/>
          <a:p>
            <a:pPr algn="l">
              <a:lnSpc>
                <a:spcPts val="6298"/>
              </a:lnSpc>
            </a:pPr>
            <a:r>
              <a:rPr lang="en-US" sz="4499" b="true">
                <a:solidFill>
                  <a:srgbClr val="FFFFFF"/>
                </a:solidFill>
                <a:latin typeface="Neue Machina Ultra-Bold"/>
                <a:ea typeface="Neue Machina Ultra-Bold"/>
                <a:cs typeface="Neue Machina Ultra-Bold"/>
                <a:sym typeface="Neue Machina Ultra-Bold"/>
              </a:rPr>
              <a:t>3.  Proyectos educativos.</a:t>
            </a:r>
          </a:p>
        </p:txBody>
      </p:sp>
      <p:sp>
        <p:nvSpPr>
          <p:cNvPr name="TextBox 11" id="11"/>
          <p:cNvSpPr txBox="true"/>
          <p:nvPr/>
        </p:nvSpPr>
        <p:spPr>
          <a:xfrm rot="0">
            <a:off x="10255956" y="3533138"/>
            <a:ext cx="8934788" cy="1567459"/>
          </a:xfrm>
          <a:prstGeom prst="rect">
            <a:avLst/>
          </a:prstGeom>
        </p:spPr>
        <p:txBody>
          <a:bodyPr anchor="t" rtlCol="false" tIns="0" lIns="0" bIns="0" rIns="0">
            <a:spAutoFit/>
          </a:bodyPr>
          <a:lstStyle/>
          <a:p>
            <a:pPr algn="l">
              <a:lnSpc>
                <a:spcPts val="6298"/>
              </a:lnSpc>
            </a:pPr>
            <a:r>
              <a:rPr lang="en-US" sz="4499" b="true">
                <a:solidFill>
                  <a:srgbClr val="FFFFFF"/>
                </a:solidFill>
                <a:latin typeface="Neue Machina Ultra-Bold"/>
                <a:ea typeface="Neue Machina Ultra-Bold"/>
                <a:cs typeface="Neue Machina Ultra-Bold"/>
                <a:sym typeface="Neue Machina Ultra-Bold"/>
              </a:rPr>
              <a:t>4.  Base de datos para videojuegos o libros.</a:t>
            </a:r>
          </a:p>
        </p:txBody>
      </p:sp>
      <p:sp>
        <p:nvSpPr>
          <p:cNvPr name="TextBox 12" id="12"/>
          <p:cNvSpPr txBox="true"/>
          <p:nvPr/>
        </p:nvSpPr>
        <p:spPr>
          <a:xfrm rot="0">
            <a:off x="10255956" y="5419584"/>
            <a:ext cx="8032044" cy="2042001"/>
          </a:xfrm>
          <a:prstGeom prst="rect">
            <a:avLst/>
          </a:prstGeom>
        </p:spPr>
        <p:txBody>
          <a:bodyPr anchor="t" rtlCol="false" tIns="0" lIns="0" bIns="0" rIns="0">
            <a:spAutoFit/>
          </a:bodyPr>
          <a:lstStyle/>
          <a:p>
            <a:pPr algn="l">
              <a:lnSpc>
                <a:spcPts val="5405"/>
              </a:lnSpc>
            </a:pPr>
            <a:r>
              <a:rPr lang="en-US" sz="3860" b="true">
                <a:solidFill>
                  <a:srgbClr val="FFFFFF"/>
                </a:solidFill>
                <a:latin typeface="Neue Machina Ultra-Bold"/>
                <a:ea typeface="Neue Machina Ultra-Bold"/>
                <a:cs typeface="Neue Machina Ultra-Bold"/>
                <a:sym typeface="Neue Machina Ultra-Bold"/>
              </a:rPr>
              <a:t>5. Clasificación automatizada en bibliotecas digitales.</a:t>
            </a:r>
          </a:p>
        </p:txBody>
      </p:sp>
      <p:sp>
        <p:nvSpPr>
          <p:cNvPr name="TextBox 13" id="13"/>
          <p:cNvSpPr txBox="true"/>
          <p:nvPr/>
        </p:nvSpPr>
        <p:spPr>
          <a:xfrm rot="0">
            <a:off x="10255956" y="7671135"/>
            <a:ext cx="8032044" cy="1357220"/>
          </a:xfrm>
          <a:prstGeom prst="rect">
            <a:avLst/>
          </a:prstGeom>
        </p:spPr>
        <p:txBody>
          <a:bodyPr anchor="t" rtlCol="false" tIns="0" lIns="0" bIns="0" rIns="0">
            <a:spAutoFit/>
          </a:bodyPr>
          <a:lstStyle/>
          <a:p>
            <a:pPr algn="l">
              <a:lnSpc>
                <a:spcPts val="5405"/>
              </a:lnSpc>
            </a:pPr>
            <a:r>
              <a:rPr lang="en-US" sz="3860" b="true">
                <a:solidFill>
                  <a:srgbClr val="FFFFFF"/>
                </a:solidFill>
                <a:latin typeface="Neue Machina Ultra-Bold"/>
                <a:ea typeface="Neue Machina Ultra-Bold"/>
                <a:cs typeface="Neue Machina Ultra-Bold"/>
                <a:sym typeface="Neue Machina Ultra-Bold"/>
              </a:rPr>
              <a:t>7.Simulador de estructuras de datos.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44779" y="-3295068"/>
            <a:ext cx="8474586" cy="8647537"/>
          </a:xfrm>
          <a:custGeom>
            <a:avLst/>
            <a:gdLst/>
            <a:ahLst/>
            <a:cxnLst/>
            <a:rect r="r" b="b" t="t" l="l"/>
            <a:pathLst>
              <a:path h="8647537" w="8474586">
                <a:moveTo>
                  <a:pt x="0" y="0"/>
                </a:moveTo>
                <a:lnTo>
                  <a:pt x="8474586" y="0"/>
                </a:lnTo>
                <a:lnTo>
                  <a:pt x="8474586" y="8647536"/>
                </a:lnTo>
                <a:lnTo>
                  <a:pt x="0" y="8647536"/>
                </a:lnTo>
                <a:lnTo>
                  <a:pt x="0" y="0"/>
                </a:lnTo>
                <a:close/>
              </a:path>
            </a:pathLst>
          </a:custGeom>
          <a:blipFill>
            <a:blip r:embed="rId2"/>
            <a:stretch>
              <a:fillRect l="0" t="0" r="0" b="0"/>
            </a:stretch>
          </a:blipFill>
        </p:spPr>
      </p:sp>
      <p:sp>
        <p:nvSpPr>
          <p:cNvPr name="Freeform 3" id="3"/>
          <p:cNvSpPr/>
          <p:nvPr/>
        </p:nvSpPr>
        <p:spPr>
          <a:xfrm flipH="false" flipV="false" rot="0">
            <a:off x="-936160" y="8001485"/>
            <a:ext cx="11176764" cy="6080159"/>
          </a:xfrm>
          <a:custGeom>
            <a:avLst/>
            <a:gdLst/>
            <a:ahLst/>
            <a:cxnLst/>
            <a:rect r="r" b="b" t="t" l="l"/>
            <a:pathLst>
              <a:path h="6080159" w="11176764">
                <a:moveTo>
                  <a:pt x="0" y="0"/>
                </a:moveTo>
                <a:lnTo>
                  <a:pt x="11176764" y="0"/>
                </a:lnTo>
                <a:lnTo>
                  <a:pt x="11176764" y="6080159"/>
                </a:lnTo>
                <a:lnTo>
                  <a:pt x="0" y="6080159"/>
                </a:lnTo>
                <a:lnTo>
                  <a:pt x="0" y="0"/>
                </a:lnTo>
                <a:close/>
              </a:path>
            </a:pathLst>
          </a:custGeom>
          <a:blipFill>
            <a:blip r:embed="rId3"/>
            <a:stretch>
              <a:fillRect l="0" t="0" r="0" b="0"/>
            </a:stretch>
          </a:blipFill>
        </p:spPr>
      </p:sp>
      <p:sp>
        <p:nvSpPr>
          <p:cNvPr name="Freeform 4" id="4"/>
          <p:cNvSpPr/>
          <p:nvPr/>
        </p:nvSpPr>
        <p:spPr>
          <a:xfrm flipH="false" flipV="false" rot="0">
            <a:off x="14701042" y="830137"/>
            <a:ext cx="1211580" cy="1901014"/>
          </a:xfrm>
          <a:custGeom>
            <a:avLst/>
            <a:gdLst/>
            <a:ahLst/>
            <a:cxnLst/>
            <a:rect r="r" b="b" t="t" l="l"/>
            <a:pathLst>
              <a:path h="1901014" w="1211580">
                <a:moveTo>
                  <a:pt x="0" y="0"/>
                </a:moveTo>
                <a:lnTo>
                  <a:pt x="1211580" y="0"/>
                </a:lnTo>
                <a:lnTo>
                  <a:pt x="1211580" y="1901013"/>
                </a:lnTo>
                <a:lnTo>
                  <a:pt x="0" y="1901013"/>
                </a:lnTo>
                <a:lnTo>
                  <a:pt x="0" y="0"/>
                </a:lnTo>
                <a:close/>
              </a:path>
            </a:pathLst>
          </a:custGeom>
          <a:blipFill>
            <a:blip r:embed="rId4"/>
            <a:stretch>
              <a:fillRect l="0" t="0" r="0" b="0"/>
            </a:stretch>
          </a:blipFill>
        </p:spPr>
      </p:sp>
      <p:sp>
        <p:nvSpPr>
          <p:cNvPr name="Freeform 5" id="5"/>
          <p:cNvSpPr/>
          <p:nvPr/>
        </p:nvSpPr>
        <p:spPr>
          <a:xfrm flipH="false" flipV="false" rot="0">
            <a:off x="9991881" y="8439635"/>
            <a:ext cx="10629901" cy="6037784"/>
          </a:xfrm>
          <a:custGeom>
            <a:avLst/>
            <a:gdLst/>
            <a:ahLst/>
            <a:cxnLst/>
            <a:rect r="r" b="b" t="t" l="l"/>
            <a:pathLst>
              <a:path h="6037784" w="10629901">
                <a:moveTo>
                  <a:pt x="0" y="0"/>
                </a:moveTo>
                <a:lnTo>
                  <a:pt x="10629901" y="0"/>
                </a:lnTo>
                <a:lnTo>
                  <a:pt x="10629901" y="6037783"/>
                </a:lnTo>
                <a:lnTo>
                  <a:pt x="0" y="6037783"/>
                </a:lnTo>
                <a:lnTo>
                  <a:pt x="0" y="0"/>
                </a:lnTo>
                <a:close/>
              </a:path>
            </a:pathLst>
          </a:custGeom>
          <a:blipFill>
            <a:blip r:embed="rId5"/>
            <a:stretch>
              <a:fillRect l="0" t="0" r="0" b="0"/>
            </a:stretch>
          </a:blipFill>
        </p:spPr>
      </p:sp>
      <p:sp>
        <p:nvSpPr>
          <p:cNvPr name="TextBox 6" id="6"/>
          <p:cNvSpPr txBox="true"/>
          <p:nvPr/>
        </p:nvSpPr>
        <p:spPr>
          <a:xfrm rot="0">
            <a:off x="4317790" y="1779182"/>
            <a:ext cx="9652419" cy="1703912"/>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Conclusión</a:t>
            </a:r>
          </a:p>
        </p:txBody>
      </p:sp>
      <p:sp>
        <p:nvSpPr>
          <p:cNvPr name="TextBox 7" id="7"/>
          <p:cNvSpPr txBox="true"/>
          <p:nvPr/>
        </p:nvSpPr>
        <p:spPr>
          <a:xfrm rot="0">
            <a:off x="492056" y="4082786"/>
            <a:ext cx="17303887" cy="2957589"/>
          </a:xfrm>
          <a:prstGeom prst="rect">
            <a:avLst/>
          </a:prstGeom>
        </p:spPr>
        <p:txBody>
          <a:bodyPr anchor="t" rtlCol="false" tIns="0" lIns="0" bIns="0" rIns="0">
            <a:spAutoFit/>
          </a:bodyPr>
          <a:lstStyle/>
          <a:p>
            <a:pPr algn="just">
              <a:lnSpc>
                <a:spcPts val="3899"/>
              </a:lnSpc>
            </a:pPr>
            <a:r>
              <a:rPr lang="en-US" sz="2976" spc="-59">
                <a:solidFill>
                  <a:srgbClr val="FFFFFF"/>
                </a:solidFill>
                <a:latin typeface="Neue Machina"/>
                <a:ea typeface="Neue Machina"/>
                <a:cs typeface="Neue Machina"/>
                <a:sym typeface="Neue Machina"/>
              </a:rPr>
              <a:t>Los árboles AVL representaron una estructura fundamental dentro del campo de las estructuras de datos, ya que combinaron la eficiencia del árbol binario de búsqueda con un mecanismo automático de balanceo. Gracias a esta propiedad, las operaciones esenciales como inserción, eliminación y búsqueda se realizaron en tiempo logarítmico, ofreciendo un acceso rápido y predecible a los datos almacenados.</a:t>
            </a:r>
          </a:p>
          <a:p>
            <a:pPr algn="just">
              <a:lnSpc>
                <a:spcPts val="389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650063" y="4613775"/>
            <a:ext cx="5609237" cy="4999700"/>
          </a:xfrm>
          <a:custGeom>
            <a:avLst/>
            <a:gdLst/>
            <a:ahLst/>
            <a:cxnLst/>
            <a:rect r="r" b="b" t="t" l="l"/>
            <a:pathLst>
              <a:path h="4999700" w="5609237">
                <a:moveTo>
                  <a:pt x="0" y="0"/>
                </a:moveTo>
                <a:lnTo>
                  <a:pt x="5609237" y="0"/>
                </a:lnTo>
                <a:lnTo>
                  <a:pt x="5609237" y="4999700"/>
                </a:lnTo>
                <a:lnTo>
                  <a:pt x="0" y="4999700"/>
                </a:lnTo>
                <a:lnTo>
                  <a:pt x="0" y="0"/>
                </a:lnTo>
                <a:close/>
              </a:path>
            </a:pathLst>
          </a:custGeom>
          <a:blipFill>
            <a:blip r:embed="rId2"/>
            <a:stretch>
              <a:fillRect l="0" t="0" r="0" b="0"/>
            </a:stretch>
          </a:blipFill>
        </p:spPr>
      </p:sp>
      <p:sp>
        <p:nvSpPr>
          <p:cNvPr name="Freeform 3" id="3"/>
          <p:cNvSpPr/>
          <p:nvPr/>
        </p:nvSpPr>
        <p:spPr>
          <a:xfrm flipH="true" flipV="false" rot="0">
            <a:off x="665716" y="4857436"/>
            <a:ext cx="5609237" cy="4999700"/>
          </a:xfrm>
          <a:custGeom>
            <a:avLst/>
            <a:gdLst/>
            <a:ahLst/>
            <a:cxnLst/>
            <a:rect r="r" b="b" t="t" l="l"/>
            <a:pathLst>
              <a:path h="4999700" w="5609237">
                <a:moveTo>
                  <a:pt x="5609236" y="0"/>
                </a:moveTo>
                <a:lnTo>
                  <a:pt x="0" y="0"/>
                </a:lnTo>
                <a:lnTo>
                  <a:pt x="0" y="4999700"/>
                </a:lnTo>
                <a:lnTo>
                  <a:pt x="5609236" y="4999700"/>
                </a:lnTo>
                <a:lnTo>
                  <a:pt x="5609236" y="0"/>
                </a:lnTo>
                <a:close/>
              </a:path>
            </a:pathLst>
          </a:custGeom>
          <a:blipFill>
            <a:blip r:embed="rId2"/>
            <a:stretch>
              <a:fillRect l="0" t="0" r="0" b="0"/>
            </a:stretch>
          </a:blipFill>
        </p:spPr>
      </p:sp>
      <p:sp>
        <p:nvSpPr>
          <p:cNvPr name="Freeform 4" id="4"/>
          <p:cNvSpPr/>
          <p:nvPr/>
        </p:nvSpPr>
        <p:spPr>
          <a:xfrm flipH="false" flipV="false" rot="0">
            <a:off x="2555022" y="3764912"/>
            <a:ext cx="1211580" cy="1901014"/>
          </a:xfrm>
          <a:custGeom>
            <a:avLst/>
            <a:gdLst/>
            <a:ahLst/>
            <a:cxnLst/>
            <a:rect r="r" b="b" t="t" l="l"/>
            <a:pathLst>
              <a:path h="1901014" w="1211580">
                <a:moveTo>
                  <a:pt x="0" y="0"/>
                </a:moveTo>
                <a:lnTo>
                  <a:pt x="1211580" y="0"/>
                </a:lnTo>
                <a:lnTo>
                  <a:pt x="1211580" y="1901014"/>
                </a:lnTo>
                <a:lnTo>
                  <a:pt x="0" y="1901014"/>
                </a:lnTo>
                <a:lnTo>
                  <a:pt x="0" y="0"/>
                </a:lnTo>
                <a:close/>
              </a:path>
            </a:pathLst>
          </a:custGeom>
          <a:blipFill>
            <a:blip r:embed="rId3"/>
            <a:stretch>
              <a:fillRect l="0" t="0" r="0" b="0"/>
            </a:stretch>
          </a:blipFill>
        </p:spPr>
      </p:sp>
      <p:sp>
        <p:nvSpPr>
          <p:cNvPr name="Freeform 5" id="5"/>
          <p:cNvSpPr/>
          <p:nvPr/>
        </p:nvSpPr>
        <p:spPr>
          <a:xfrm flipH="false" flipV="false" rot="0">
            <a:off x="1410446" y="1979207"/>
            <a:ext cx="1329728" cy="1303133"/>
          </a:xfrm>
          <a:custGeom>
            <a:avLst/>
            <a:gdLst/>
            <a:ahLst/>
            <a:cxnLst/>
            <a:rect r="r" b="b" t="t" l="l"/>
            <a:pathLst>
              <a:path h="1303133" w="1329728">
                <a:moveTo>
                  <a:pt x="0" y="0"/>
                </a:moveTo>
                <a:lnTo>
                  <a:pt x="1329727" y="0"/>
                </a:lnTo>
                <a:lnTo>
                  <a:pt x="1329727" y="1303133"/>
                </a:lnTo>
                <a:lnTo>
                  <a:pt x="0" y="1303133"/>
                </a:lnTo>
                <a:lnTo>
                  <a:pt x="0" y="0"/>
                </a:lnTo>
                <a:close/>
              </a:path>
            </a:pathLst>
          </a:custGeom>
          <a:blipFill>
            <a:blip r:embed="rId4"/>
            <a:stretch>
              <a:fillRect l="0" t="0" r="0" b="0"/>
            </a:stretch>
          </a:blipFill>
        </p:spPr>
      </p:sp>
      <p:sp>
        <p:nvSpPr>
          <p:cNvPr name="Freeform 6" id="6"/>
          <p:cNvSpPr/>
          <p:nvPr/>
        </p:nvSpPr>
        <p:spPr>
          <a:xfrm flipH="false" flipV="false" rot="0">
            <a:off x="2805470" y="676074"/>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4"/>
            <a:stretch>
              <a:fillRect l="0" t="0" r="0" b="0"/>
            </a:stretch>
          </a:blipFill>
        </p:spPr>
      </p:sp>
      <p:sp>
        <p:nvSpPr>
          <p:cNvPr name="Freeform 7" id="7"/>
          <p:cNvSpPr/>
          <p:nvPr/>
        </p:nvSpPr>
        <p:spPr>
          <a:xfrm flipH="false" flipV="false" rot="0">
            <a:off x="5033427" y="2315941"/>
            <a:ext cx="2032678" cy="2399478"/>
          </a:xfrm>
          <a:custGeom>
            <a:avLst/>
            <a:gdLst/>
            <a:ahLst/>
            <a:cxnLst/>
            <a:rect r="r" b="b" t="t" l="l"/>
            <a:pathLst>
              <a:path h="2399478" w="2032678">
                <a:moveTo>
                  <a:pt x="0" y="0"/>
                </a:moveTo>
                <a:lnTo>
                  <a:pt x="2032678" y="0"/>
                </a:lnTo>
                <a:lnTo>
                  <a:pt x="2032678" y="2399478"/>
                </a:lnTo>
                <a:lnTo>
                  <a:pt x="0" y="2399478"/>
                </a:lnTo>
                <a:lnTo>
                  <a:pt x="0" y="0"/>
                </a:lnTo>
                <a:close/>
              </a:path>
            </a:pathLst>
          </a:custGeom>
          <a:blipFill>
            <a:blip r:embed="rId5"/>
            <a:stretch>
              <a:fillRect l="0" t="0" r="0" b="0"/>
            </a:stretch>
          </a:blipFill>
        </p:spPr>
      </p:sp>
      <p:sp>
        <p:nvSpPr>
          <p:cNvPr name="Freeform 8" id="8"/>
          <p:cNvSpPr/>
          <p:nvPr/>
        </p:nvSpPr>
        <p:spPr>
          <a:xfrm flipH="false" flipV="false" rot="0">
            <a:off x="6842900" y="2315941"/>
            <a:ext cx="1655640" cy="2399478"/>
          </a:xfrm>
          <a:custGeom>
            <a:avLst/>
            <a:gdLst/>
            <a:ahLst/>
            <a:cxnLst/>
            <a:rect r="r" b="b" t="t" l="l"/>
            <a:pathLst>
              <a:path h="2399478" w="1655640">
                <a:moveTo>
                  <a:pt x="0" y="0"/>
                </a:moveTo>
                <a:lnTo>
                  <a:pt x="1655640" y="0"/>
                </a:lnTo>
                <a:lnTo>
                  <a:pt x="1655640" y="2399478"/>
                </a:lnTo>
                <a:lnTo>
                  <a:pt x="0" y="2399478"/>
                </a:lnTo>
                <a:lnTo>
                  <a:pt x="0" y="0"/>
                </a:lnTo>
                <a:close/>
              </a:path>
            </a:pathLst>
          </a:custGeom>
          <a:blipFill>
            <a:blip r:embed="rId6"/>
            <a:stretch>
              <a:fillRect l="0" t="0" r="0" b="0"/>
            </a:stretch>
          </a:blipFill>
        </p:spPr>
      </p:sp>
      <p:sp>
        <p:nvSpPr>
          <p:cNvPr name="Freeform 9" id="9"/>
          <p:cNvSpPr/>
          <p:nvPr/>
        </p:nvSpPr>
        <p:spPr>
          <a:xfrm flipH="false" flipV="false" rot="0">
            <a:off x="8330146" y="2315941"/>
            <a:ext cx="1516433" cy="2399478"/>
          </a:xfrm>
          <a:custGeom>
            <a:avLst/>
            <a:gdLst/>
            <a:ahLst/>
            <a:cxnLst/>
            <a:rect r="r" b="b" t="t" l="l"/>
            <a:pathLst>
              <a:path h="2399478" w="1516433">
                <a:moveTo>
                  <a:pt x="0" y="0"/>
                </a:moveTo>
                <a:lnTo>
                  <a:pt x="1516433" y="0"/>
                </a:lnTo>
                <a:lnTo>
                  <a:pt x="1516433" y="2399478"/>
                </a:lnTo>
                <a:lnTo>
                  <a:pt x="0" y="2399478"/>
                </a:lnTo>
                <a:lnTo>
                  <a:pt x="0" y="0"/>
                </a:lnTo>
                <a:close/>
              </a:path>
            </a:pathLst>
          </a:custGeom>
          <a:blipFill>
            <a:blip r:embed="rId7"/>
            <a:stretch>
              <a:fillRect l="0" t="0" r="0" b="0"/>
            </a:stretch>
          </a:blipFill>
        </p:spPr>
      </p:sp>
      <p:sp>
        <p:nvSpPr>
          <p:cNvPr name="Freeform 10" id="10"/>
          <p:cNvSpPr/>
          <p:nvPr/>
        </p:nvSpPr>
        <p:spPr>
          <a:xfrm flipH="false" flipV="false" rot="0">
            <a:off x="9846579" y="2315941"/>
            <a:ext cx="1770106" cy="2399478"/>
          </a:xfrm>
          <a:custGeom>
            <a:avLst/>
            <a:gdLst/>
            <a:ahLst/>
            <a:cxnLst/>
            <a:rect r="r" b="b" t="t" l="l"/>
            <a:pathLst>
              <a:path h="2399478" w="1770106">
                <a:moveTo>
                  <a:pt x="0" y="0"/>
                </a:moveTo>
                <a:lnTo>
                  <a:pt x="1770106" y="0"/>
                </a:lnTo>
                <a:lnTo>
                  <a:pt x="1770106" y="2399478"/>
                </a:lnTo>
                <a:lnTo>
                  <a:pt x="0" y="2399478"/>
                </a:lnTo>
                <a:lnTo>
                  <a:pt x="0" y="0"/>
                </a:lnTo>
                <a:close/>
              </a:path>
            </a:pathLst>
          </a:custGeom>
          <a:blipFill>
            <a:blip r:embed="rId8"/>
            <a:stretch>
              <a:fillRect l="0" t="0" r="0" b="0"/>
            </a:stretch>
          </a:blipFill>
        </p:spPr>
      </p:sp>
      <p:sp>
        <p:nvSpPr>
          <p:cNvPr name="Freeform 11" id="11"/>
          <p:cNvSpPr/>
          <p:nvPr/>
        </p:nvSpPr>
        <p:spPr>
          <a:xfrm flipH="false" flipV="false" rot="0">
            <a:off x="11450711" y="2315941"/>
            <a:ext cx="1803863" cy="2399478"/>
          </a:xfrm>
          <a:custGeom>
            <a:avLst/>
            <a:gdLst/>
            <a:ahLst/>
            <a:cxnLst/>
            <a:rect r="r" b="b" t="t" l="l"/>
            <a:pathLst>
              <a:path h="2399478" w="1803863">
                <a:moveTo>
                  <a:pt x="0" y="0"/>
                </a:moveTo>
                <a:lnTo>
                  <a:pt x="1803862" y="0"/>
                </a:lnTo>
                <a:lnTo>
                  <a:pt x="1803862" y="2399478"/>
                </a:lnTo>
                <a:lnTo>
                  <a:pt x="0" y="2399478"/>
                </a:lnTo>
                <a:lnTo>
                  <a:pt x="0" y="0"/>
                </a:lnTo>
                <a:close/>
              </a:path>
            </a:pathLst>
          </a:custGeom>
          <a:blipFill>
            <a:blip r:embed="rId9"/>
            <a:stretch>
              <a:fillRect l="0" t="0" r="0" b="0"/>
            </a:stretch>
          </a:blipFill>
        </p:spPr>
      </p:sp>
      <p:sp>
        <p:nvSpPr>
          <p:cNvPr name="Freeform 12" id="12"/>
          <p:cNvSpPr/>
          <p:nvPr/>
        </p:nvSpPr>
        <p:spPr>
          <a:xfrm flipH="false" flipV="false" rot="0">
            <a:off x="7555103" y="4900365"/>
            <a:ext cx="1710027" cy="3070694"/>
          </a:xfrm>
          <a:custGeom>
            <a:avLst/>
            <a:gdLst/>
            <a:ahLst/>
            <a:cxnLst/>
            <a:rect r="r" b="b" t="t" l="l"/>
            <a:pathLst>
              <a:path h="3070694" w="1710027">
                <a:moveTo>
                  <a:pt x="0" y="0"/>
                </a:moveTo>
                <a:lnTo>
                  <a:pt x="1710027" y="0"/>
                </a:lnTo>
                <a:lnTo>
                  <a:pt x="1710027" y="3070694"/>
                </a:lnTo>
                <a:lnTo>
                  <a:pt x="0" y="3070694"/>
                </a:lnTo>
                <a:lnTo>
                  <a:pt x="0" y="0"/>
                </a:lnTo>
                <a:close/>
              </a:path>
            </a:pathLst>
          </a:custGeom>
          <a:blipFill>
            <a:blip r:embed="rId10"/>
            <a:stretch>
              <a:fillRect l="0" t="0" r="0" b="0"/>
            </a:stretch>
          </a:blipFill>
        </p:spPr>
      </p:sp>
      <p:sp>
        <p:nvSpPr>
          <p:cNvPr name="Freeform 13" id="13"/>
          <p:cNvSpPr/>
          <p:nvPr/>
        </p:nvSpPr>
        <p:spPr>
          <a:xfrm flipH="false" flipV="false" rot="0">
            <a:off x="8946998" y="5136151"/>
            <a:ext cx="1436176" cy="2236072"/>
          </a:xfrm>
          <a:custGeom>
            <a:avLst/>
            <a:gdLst/>
            <a:ahLst/>
            <a:cxnLst/>
            <a:rect r="r" b="b" t="t" l="l"/>
            <a:pathLst>
              <a:path h="2236072" w="1436176">
                <a:moveTo>
                  <a:pt x="0" y="0"/>
                </a:moveTo>
                <a:lnTo>
                  <a:pt x="1436177" y="0"/>
                </a:lnTo>
                <a:lnTo>
                  <a:pt x="1436177" y="2236072"/>
                </a:lnTo>
                <a:lnTo>
                  <a:pt x="0" y="2236072"/>
                </a:lnTo>
                <a:lnTo>
                  <a:pt x="0" y="0"/>
                </a:lnTo>
                <a:close/>
              </a:path>
            </a:pathLst>
          </a:custGeom>
          <a:blipFill>
            <a:blip r:embed="rId11"/>
            <a:stretch>
              <a:fillRect l="0" t="0" r="0" b="0"/>
            </a:stretch>
          </a:blipFill>
        </p:spPr>
      </p:sp>
      <p:sp>
        <p:nvSpPr>
          <p:cNvPr name="Freeform 14" id="14"/>
          <p:cNvSpPr/>
          <p:nvPr/>
        </p:nvSpPr>
        <p:spPr>
          <a:xfrm flipH="false" flipV="false" rot="0">
            <a:off x="10383175" y="5136151"/>
            <a:ext cx="1477523" cy="2236072"/>
          </a:xfrm>
          <a:custGeom>
            <a:avLst/>
            <a:gdLst/>
            <a:ahLst/>
            <a:cxnLst/>
            <a:rect r="r" b="b" t="t" l="l"/>
            <a:pathLst>
              <a:path h="2236072" w="1477523">
                <a:moveTo>
                  <a:pt x="0" y="0"/>
                </a:moveTo>
                <a:lnTo>
                  <a:pt x="1477522" y="0"/>
                </a:lnTo>
                <a:lnTo>
                  <a:pt x="1477522" y="2236072"/>
                </a:lnTo>
                <a:lnTo>
                  <a:pt x="0" y="2236072"/>
                </a:lnTo>
                <a:lnTo>
                  <a:pt x="0" y="0"/>
                </a:lnTo>
                <a:close/>
              </a:path>
            </a:pathLst>
          </a:custGeom>
          <a:blipFill>
            <a:blip r:embed="rId12"/>
            <a:stretch>
              <a:fillRect l="0" t="0" r="0" b="0"/>
            </a:stretch>
          </a:blipFill>
        </p:spPr>
      </p:sp>
      <p:sp>
        <p:nvSpPr>
          <p:cNvPr name="Freeform 15" id="15"/>
          <p:cNvSpPr/>
          <p:nvPr/>
        </p:nvSpPr>
        <p:spPr>
          <a:xfrm flipH="false" flipV="false" rot="0">
            <a:off x="14149923" y="2315941"/>
            <a:ext cx="1596805" cy="1199739"/>
          </a:xfrm>
          <a:custGeom>
            <a:avLst/>
            <a:gdLst/>
            <a:ahLst/>
            <a:cxnLst/>
            <a:rect r="r" b="b" t="t" l="l"/>
            <a:pathLst>
              <a:path h="1199739" w="1596805">
                <a:moveTo>
                  <a:pt x="0" y="0"/>
                </a:moveTo>
                <a:lnTo>
                  <a:pt x="1596806" y="0"/>
                </a:lnTo>
                <a:lnTo>
                  <a:pt x="1596806" y="1199739"/>
                </a:lnTo>
                <a:lnTo>
                  <a:pt x="0" y="1199739"/>
                </a:lnTo>
                <a:lnTo>
                  <a:pt x="0" y="0"/>
                </a:lnTo>
                <a:close/>
              </a:path>
            </a:pathLst>
          </a:custGeom>
          <a:blipFill>
            <a:blip r:embed="rId13"/>
            <a:stretch>
              <a:fillRect l="0" t="0" r="0" b="0"/>
            </a:stretch>
          </a:blipFill>
        </p:spPr>
      </p:sp>
      <p:sp>
        <p:nvSpPr>
          <p:cNvPr name="Freeform 16" id="16"/>
          <p:cNvSpPr/>
          <p:nvPr/>
        </p:nvSpPr>
        <p:spPr>
          <a:xfrm flipH="false" flipV="false" rot="0">
            <a:off x="15662495" y="1194028"/>
            <a:ext cx="1045043" cy="785179"/>
          </a:xfrm>
          <a:custGeom>
            <a:avLst/>
            <a:gdLst/>
            <a:ahLst/>
            <a:cxnLst/>
            <a:rect r="r" b="b" t="t" l="l"/>
            <a:pathLst>
              <a:path h="785179" w="1045043">
                <a:moveTo>
                  <a:pt x="0" y="0"/>
                </a:moveTo>
                <a:lnTo>
                  <a:pt x="1045043" y="0"/>
                </a:lnTo>
                <a:lnTo>
                  <a:pt x="1045043" y="785179"/>
                </a:lnTo>
                <a:lnTo>
                  <a:pt x="0" y="785179"/>
                </a:lnTo>
                <a:lnTo>
                  <a:pt x="0" y="0"/>
                </a:lnTo>
                <a:close/>
              </a:path>
            </a:pathLst>
          </a:custGeom>
          <a:blipFill>
            <a:blip r:embed="rId13"/>
            <a:stretch>
              <a:fillRect l="0" t="0" r="0" b="0"/>
            </a:stretch>
          </a:blipFill>
        </p:spPr>
      </p:sp>
      <p:sp>
        <p:nvSpPr>
          <p:cNvPr name="Freeform 17" id="17"/>
          <p:cNvSpPr/>
          <p:nvPr/>
        </p:nvSpPr>
        <p:spPr>
          <a:xfrm flipH="false" flipV="false" rot="0">
            <a:off x="4553430" y="5665926"/>
            <a:ext cx="1721522" cy="1549370"/>
          </a:xfrm>
          <a:custGeom>
            <a:avLst/>
            <a:gdLst/>
            <a:ahLst/>
            <a:cxnLst/>
            <a:rect r="r" b="b" t="t" l="l"/>
            <a:pathLst>
              <a:path h="1549370" w="1721522">
                <a:moveTo>
                  <a:pt x="0" y="0"/>
                </a:moveTo>
                <a:lnTo>
                  <a:pt x="1721522" y="0"/>
                </a:lnTo>
                <a:lnTo>
                  <a:pt x="1721522" y="1549369"/>
                </a:lnTo>
                <a:lnTo>
                  <a:pt x="0" y="1549369"/>
                </a:lnTo>
                <a:lnTo>
                  <a:pt x="0" y="0"/>
                </a:lnTo>
                <a:close/>
              </a:path>
            </a:pathLst>
          </a:custGeom>
          <a:blipFill>
            <a:blip r:embed="rId14"/>
            <a:stretch>
              <a:fillRect l="0" t="0" r="0" b="0"/>
            </a:stretch>
          </a:blipFill>
        </p:spPr>
      </p:sp>
      <p:sp>
        <p:nvSpPr>
          <p:cNvPr name="Freeform 18" id="18"/>
          <p:cNvSpPr/>
          <p:nvPr/>
        </p:nvSpPr>
        <p:spPr>
          <a:xfrm flipH="false" flipV="false" rot="0">
            <a:off x="10935663" y="659532"/>
            <a:ext cx="1030094" cy="927085"/>
          </a:xfrm>
          <a:custGeom>
            <a:avLst/>
            <a:gdLst/>
            <a:ahLst/>
            <a:cxnLst/>
            <a:rect r="r" b="b" t="t" l="l"/>
            <a:pathLst>
              <a:path h="927085" w="1030094">
                <a:moveTo>
                  <a:pt x="0" y="0"/>
                </a:moveTo>
                <a:lnTo>
                  <a:pt x="1030095" y="0"/>
                </a:lnTo>
                <a:lnTo>
                  <a:pt x="1030095" y="927085"/>
                </a:lnTo>
                <a:lnTo>
                  <a:pt x="0" y="927085"/>
                </a:lnTo>
                <a:lnTo>
                  <a:pt x="0" y="0"/>
                </a:lnTo>
                <a:close/>
              </a:path>
            </a:pathLst>
          </a:custGeom>
          <a:blipFill>
            <a:blip r:embed="rId1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78444">
            <a:off x="14691094" y="-482220"/>
            <a:ext cx="3452816" cy="4058953"/>
          </a:xfrm>
          <a:custGeom>
            <a:avLst/>
            <a:gdLst/>
            <a:ahLst/>
            <a:cxnLst/>
            <a:rect r="r" b="b" t="t" l="l"/>
            <a:pathLst>
              <a:path h="4058953" w="3452816">
                <a:moveTo>
                  <a:pt x="0" y="0"/>
                </a:moveTo>
                <a:lnTo>
                  <a:pt x="3452816" y="0"/>
                </a:lnTo>
                <a:lnTo>
                  <a:pt x="3452816" y="4058954"/>
                </a:lnTo>
                <a:lnTo>
                  <a:pt x="0" y="4058954"/>
                </a:lnTo>
                <a:lnTo>
                  <a:pt x="0" y="0"/>
                </a:lnTo>
                <a:close/>
              </a:path>
            </a:pathLst>
          </a:custGeom>
          <a:blipFill>
            <a:blip r:embed="rId2"/>
            <a:stretch>
              <a:fillRect l="0" t="0" r="0" b="0"/>
            </a:stretch>
          </a:blipFill>
        </p:spPr>
      </p:sp>
      <p:sp>
        <p:nvSpPr>
          <p:cNvPr name="Freeform 3" id="3"/>
          <p:cNvSpPr/>
          <p:nvPr/>
        </p:nvSpPr>
        <p:spPr>
          <a:xfrm flipH="false" flipV="false" rot="0">
            <a:off x="-433596" y="5839363"/>
            <a:ext cx="4694095" cy="4889682"/>
          </a:xfrm>
          <a:custGeom>
            <a:avLst/>
            <a:gdLst/>
            <a:ahLst/>
            <a:cxnLst/>
            <a:rect r="r" b="b" t="t" l="l"/>
            <a:pathLst>
              <a:path h="4889682" w="4694095">
                <a:moveTo>
                  <a:pt x="0" y="0"/>
                </a:moveTo>
                <a:lnTo>
                  <a:pt x="4694095" y="0"/>
                </a:lnTo>
                <a:lnTo>
                  <a:pt x="4694095" y="4889682"/>
                </a:lnTo>
                <a:lnTo>
                  <a:pt x="0" y="4889682"/>
                </a:lnTo>
                <a:lnTo>
                  <a:pt x="0" y="0"/>
                </a:lnTo>
                <a:close/>
              </a:path>
            </a:pathLst>
          </a:custGeom>
          <a:blipFill>
            <a:blip r:embed="rId3"/>
            <a:stretch>
              <a:fillRect l="0" t="0" r="0" b="0"/>
            </a:stretch>
          </a:blipFill>
        </p:spPr>
      </p:sp>
      <p:sp>
        <p:nvSpPr>
          <p:cNvPr name="Freeform 4" id="4"/>
          <p:cNvSpPr/>
          <p:nvPr/>
        </p:nvSpPr>
        <p:spPr>
          <a:xfrm flipH="false" flipV="false" rot="-961357">
            <a:off x="9940760" y="6985807"/>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4"/>
            <a:stretch>
              <a:fillRect l="0" t="0" r="0" b="0"/>
            </a:stretch>
          </a:blipFill>
        </p:spPr>
      </p:sp>
      <p:sp>
        <p:nvSpPr>
          <p:cNvPr name="TextBox 5" id="5"/>
          <p:cNvSpPr txBox="true"/>
          <p:nvPr/>
        </p:nvSpPr>
        <p:spPr>
          <a:xfrm rot="0">
            <a:off x="1956406" y="1554797"/>
            <a:ext cx="14461096" cy="1703912"/>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Tabla de Contenido</a:t>
            </a:r>
          </a:p>
        </p:txBody>
      </p:sp>
      <p:sp>
        <p:nvSpPr>
          <p:cNvPr name="TextBox 6" id="6"/>
          <p:cNvSpPr txBox="true"/>
          <p:nvPr/>
        </p:nvSpPr>
        <p:spPr>
          <a:xfrm rot="0">
            <a:off x="3459562" y="3415478"/>
            <a:ext cx="4973587" cy="6489781"/>
          </a:xfrm>
          <a:prstGeom prst="rect">
            <a:avLst/>
          </a:prstGeom>
        </p:spPr>
        <p:txBody>
          <a:bodyPr anchor="t" rtlCol="false" tIns="0" lIns="0" bIns="0" rIns="0">
            <a:spAutoFit/>
          </a:bodyPr>
          <a:lstStyle/>
          <a:p>
            <a:pPr algn="l" marL="799876" indent="-399938" lvl="1">
              <a:lnSpc>
                <a:spcPts val="5186"/>
              </a:lnSpc>
              <a:buFont typeface="Arial"/>
              <a:buChar char="•"/>
            </a:pPr>
            <a:r>
              <a:rPr lang="en-US" sz="3704">
                <a:solidFill>
                  <a:srgbClr val="FFFFFF"/>
                </a:solidFill>
                <a:latin typeface="Poppins"/>
                <a:ea typeface="Poppins"/>
                <a:cs typeface="Poppins"/>
                <a:sym typeface="Poppins"/>
              </a:rPr>
              <a:t>Introducción.</a:t>
            </a:r>
          </a:p>
          <a:p>
            <a:pPr algn="l" marL="799876" indent="-399938" lvl="1">
              <a:lnSpc>
                <a:spcPts val="5186"/>
              </a:lnSpc>
              <a:buFont typeface="Arial"/>
              <a:buChar char="•"/>
            </a:pPr>
            <a:r>
              <a:rPr lang="en-US" sz="3704">
                <a:solidFill>
                  <a:srgbClr val="FFFFFF"/>
                </a:solidFill>
                <a:latin typeface="Poppins"/>
                <a:ea typeface="Poppins"/>
                <a:cs typeface="Poppins"/>
                <a:sym typeface="Poppins"/>
              </a:rPr>
              <a:t>Definición y Origen del Árbol AVL.</a:t>
            </a:r>
          </a:p>
          <a:p>
            <a:pPr algn="l" marL="799876" indent="-399938" lvl="1">
              <a:lnSpc>
                <a:spcPts val="5186"/>
              </a:lnSpc>
              <a:buFont typeface="Arial"/>
              <a:buChar char="•"/>
            </a:pPr>
            <a:r>
              <a:rPr lang="en-US" sz="3704">
                <a:solidFill>
                  <a:srgbClr val="FFFFFF"/>
                </a:solidFill>
                <a:latin typeface="Poppins"/>
                <a:ea typeface="Poppins"/>
                <a:cs typeface="Poppins"/>
                <a:sym typeface="Poppins"/>
              </a:rPr>
              <a:t>Ejemplos AVL.</a:t>
            </a:r>
          </a:p>
          <a:p>
            <a:pPr algn="l" marL="799876" indent="-399938" lvl="1">
              <a:lnSpc>
                <a:spcPts val="5186"/>
              </a:lnSpc>
              <a:buFont typeface="Arial"/>
              <a:buChar char="•"/>
            </a:pPr>
            <a:r>
              <a:rPr lang="en-US" sz="3704">
                <a:solidFill>
                  <a:srgbClr val="FFFFFF"/>
                </a:solidFill>
                <a:latin typeface="Poppins"/>
                <a:ea typeface="Poppins"/>
                <a:cs typeface="Poppins"/>
                <a:sym typeface="Poppins"/>
              </a:rPr>
              <a:t>Propiedades Fundamentales.</a:t>
            </a:r>
          </a:p>
          <a:p>
            <a:pPr algn="l" marL="799876" indent="-399938" lvl="1">
              <a:lnSpc>
                <a:spcPts val="5186"/>
              </a:lnSpc>
              <a:buFont typeface="Arial"/>
              <a:buChar char="•"/>
            </a:pPr>
            <a:r>
              <a:rPr lang="en-US" sz="3704">
                <a:solidFill>
                  <a:srgbClr val="FFFFFF"/>
                </a:solidFill>
                <a:latin typeface="Poppins"/>
                <a:ea typeface="Poppins"/>
                <a:cs typeface="Poppins"/>
                <a:sym typeface="Poppins"/>
              </a:rPr>
              <a:t>Factor de Balance y Altura.</a:t>
            </a:r>
          </a:p>
          <a:p>
            <a:pPr algn="l">
              <a:lnSpc>
                <a:spcPts val="5186"/>
              </a:lnSpc>
            </a:pPr>
          </a:p>
        </p:txBody>
      </p:sp>
      <p:sp>
        <p:nvSpPr>
          <p:cNvPr name="Freeform 7" id="7"/>
          <p:cNvSpPr/>
          <p:nvPr/>
        </p:nvSpPr>
        <p:spPr>
          <a:xfrm flipH="false" flipV="false" rot="0">
            <a:off x="1606787" y="605752"/>
            <a:ext cx="1211580" cy="1901014"/>
          </a:xfrm>
          <a:custGeom>
            <a:avLst/>
            <a:gdLst/>
            <a:ahLst/>
            <a:cxnLst/>
            <a:rect r="r" b="b" t="t" l="l"/>
            <a:pathLst>
              <a:path h="1901014" w="1211580">
                <a:moveTo>
                  <a:pt x="0" y="0"/>
                </a:moveTo>
                <a:lnTo>
                  <a:pt x="1211580" y="0"/>
                </a:lnTo>
                <a:lnTo>
                  <a:pt x="1211580" y="1901014"/>
                </a:lnTo>
                <a:lnTo>
                  <a:pt x="0" y="1901014"/>
                </a:lnTo>
                <a:lnTo>
                  <a:pt x="0" y="0"/>
                </a:lnTo>
                <a:close/>
              </a:path>
            </a:pathLst>
          </a:custGeom>
          <a:blipFill>
            <a:blip r:embed="rId5"/>
            <a:stretch>
              <a:fillRect l="0" t="0" r="0" b="0"/>
            </a:stretch>
          </a:blipFill>
        </p:spPr>
      </p:sp>
      <p:sp>
        <p:nvSpPr>
          <p:cNvPr name="TextBox 8" id="8"/>
          <p:cNvSpPr txBox="true"/>
          <p:nvPr/>
        </p:nvSpPr>
        <p:spPr>
          <a:xfrm rot="0">
            <a:off x="9186954" y="4808163"/>
            <a:ext cx="7835773" cy="4053506"/>
          </a:xfrm>
          <a:prstGeom prst="rect">
            <a:avLst/>
          </a:prstGeom>
        </p:spPr>
        <p:txBody>
          <a:bodyPr anchor="t" rtlCol="false" tIns="0" lIns="0" bIns="0" rIns="0">
            <a:spAutoFit/>
          </a:bodyPr>
          <a:lstStyle/>
          <a:p>
            <a:pPr algn="l">
              <a:lnSpc>
                <a:spcPts val="4629"/>
              </a:lnSpc>
            </a:pPr>
          </a:p>
          <a:p>
            <a:pPr algn="l" marL="713956" indent="-356978" lvl="1">
              <a:lnSpc>
                <a:spcPts val="4629"/>
              </a:lnSpc>
              <a:buFont typeface="Arial"/>
              <a:buChar char="•"/>
            </a:pPr>
            <a:r>
              <a:rPr lang="en-US" sz="3306">
                <a:solidFill>
                  <a:srgbClr val="FFFFFF"/>
                </a:solidFill>
                <a:latin typeface="Poppins"/>
                <a:ea typeface="Poppins"/>
                <a:cs typeface="Poppins"/>
                <a:sym typeface="Poppins"/>
              </a:rPr>
              <a:t>Rotaciones para el Balanceo.</a:t>
            </a:r>
          </a:p>
          <a:p>
            <a:pPr algn="l" marL="713956" indent="-356978" lvl="1">
              <a:lnSpc>
                <a:spcPts val="4629"/>
              </a:lnSpc>
              <a:buFont typeface="Arial"/>
              <a:buChar char="•"/>
            </a:pPr>
            <a:r>
              <a:rPr lang="en-US" sz="3306">
                <a:solidFill>
                  <a:srgbClr val="FFFFFF"/>
                </a:solidFill>
                <a:latin typeface="Poppins"/>
                <a:ea typeface="Poppins"/>
                <a:cs typeface="Poppins"/>
                <a:sym typeface="Poppins"/>
              </a:rPr>
              <a:t>Rotación Simple a la Derecha.</a:t>
            </a:r>
          </a:p>
          <a:p>
            <a:pPr algn="l" marL="713956" indent="-356978" lvl="1">
              <a:lnSpc>
                <a:spcPts val="4629"/>
              </a:lnSpc>
              <a:buFont typeface="Arial"/>
              <a:buChar char="•"/>
            </a:pPr>
            <a:r>
              <a:rPr lang="en-US" sz="3306">
                <a:solidFill>
                  <a:srgbClr val="FFFFFF"/>
                </a:solidFill>
                <a:latin typeface="Poppins"/>
                <a:ea typeface="Poppins"/>
                <a:cs typeface="Poppins"/>
                <a:sym typeface="Poppins"/>
              </a:rPr>
              <a:t>Rotación Simple a la Izquierda.</a:t>
            </a:r>
          </a:p>
          <a:p>
            <a:pPr algn="l" marL="713956" indent="-356978" lvl="1">
              <a:lnSpc>
                <a:spcPts val="4629"/>
              </a:lnSpc>
              <a:buFont typeface="Arial"/>
              <a:buChar char="•"/>
            </a:pPr>
            <a:r>
              <a:rPr lang="en-US" sz="3306">
                <a:solidFill>
                  <a:srgbClr val="FFFFFF"/>
                </a:solidFill>
                <a:latin typeface="Poppins"/>
                <a:ea typeface="Poppins"/>
                <a:cs typeface="Poppins"/>
                <a:sym typeface="Poppins"/>
              </a:rPr>
              <a:t>Rotación Doble Izquierda-Derecha.</a:t>
            </a:r>
          </a:p>
          <a:p>
            <a:pPr algn="l" marL="713956" indent="-356978" lvl="1">
              <a:lnSpc>
                <a:spcPts val="4629"/>
              </a:lnSpc>
              <a:buFont typeface="Arial"/>
              <a:buChar char="•"/>
            </a:pPr>
            <a:r>
              <a:rPr lang="en-US" sz="3306">
                <a:solidFill>
                  <a:srgbClr val="FFFFFF"/>
                </a:solidFill>
                <a:latin typeface="Poppins"/>
                <a:ea typeface="Poppins"/>
                <a:cs typeface="Poppins"/>
                <a:sym typeface="Poppins"/>
              </a:rPr>
              <a:t>Ejemplos de Balanceo.</a:t>
            </a:r>
          </a:p>
        </p:txBody>
      </p:sp>
      <p:sp>
        <p:nvSpPr>
          <p:cNvPr name="TextBox 9" id="9"/>
          <p:cNvSpPr txBox="true"/>
          <p:nvPr/>
        </p:nvSpPr>
        <p:spPr>
          <a:xfrm rot="0">
            <a:off x="9144000" y="3581946"/>
            <a:ext cx="6113154" cy="1902563"/>
          </a:xfrm>
          <a:prstGeom prst="rect">
            <a:avLst/>
          </a:prstGeom>
        </p:spPr>
        <p:txBody>
          <a:bodyPr anchor="t" rtlCol="false" tIns="0" lIns="0" bIns="0" rIns="0">
            <a:spAutoFit/>
          </a:bodyPr>
          <a:lstStyle/>
          <a:p>
            <a:pPr algn="l">
              <a:lnSpc>
                <a:spcPts val="5049"/>
              </a:lnSpc>
            </a:pPr>
          </a:p>
          <a:p>
            <a:pPr algn="l" marL="778660" indent="-389330" lvl="1">
              <a:lnSpc>
                <a:spcPts val="5049"/>
              </a:lnSpc>
              <a:buFont typeface="Arial"/>
              <a:buChar char="•"/>
            </a:pPr>
            <a:r>
              <a:rPr lang="en-US" sz="3606">
                <a:solidFill>
                  <a:srgbClr val="FFFFFF"/>
                </a:solidFill>
                <a:latin typeface="Poppins"/>
                <a:ea typeface="Poppins"/>
                <a:cs typeface="Poppins"/>
                <a:sym typeface="Poppins"/>
              </a:rPr>
              <a:t>Rotaciones para el Balanceo:</a:t>
            </a:r>
          </a:p>
        </p:txBody>
      </p:sp>
      <p:sp>
        <p:nvSpPr>
          <p:cNvPr name="TextBox 10" id="10"/>
          <p:cNvSpPr txBox="true"/>
          <p:nvPr/>
        </p:nvSpPr>
        <p:spPr>
          <a:xfrm rot="0">
            <a:off x="9144000" y="2737669"/>
            <a:ext cx="6113154" cy="1272765"/>
          </a:xfrm>
          <a:prstGeom prst="rect">
            <a:avLst/>
          </a:prstGeom>
        </p:spPr>
        <p:txBody>
          <a:bodyPr anchor="t" rtlCol="false" tIns="0" lIns="0" bIns="0" rIns="0">
            <a:spAutoFit/>
          </a:bodyPr>
          <a:lstStyle/>
          <a:p>
            <a:pPr algn="l">
              <a:lnSpc>
                <a:spcPts val="5049"/>
              </a:lnSpc>
            </a:pPr>
          </a:p>
          <a:p>
            <a:pPr algn="l" marL="778660" indent="-389330" lvl="1">
              <a:lnSpc>
                <a:spcPts val="5049"/>
              </a:lnSpc>
              <a:buFont typeface="Arial"/>
              <a:buChar char="•"/>
            </a:pPr>
            <a:r>
              <a:rPr lang="en-US" sz="3606">
                <a:solidFill>
                  <a:srgbClr val="FFFFFF"/>
                </a:solidFill>
                <a:latin typeface="Poppins"/>
                <a:ea typeface="Poppins"/>
                <a:cs typeface="Poppins"/>
                <a:sym typeface="Poppins"/>
              </a:rPr>
              <a:t>Operaciones Básicas.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78444">
            <a:off x="14691094" y="-482220"/>
            <a:ext cx="3452816" cy="4058953"/>
          </a:xfrm>
          <a:custGeom>
            <a:avLst/>
            <a:gdLst/>
            <a:ahLst/>
            <a:cxnLst/>
            <a:rect r="r" b="b" t="t" l="l"/>
            <a:pathLst>
              <a:path h="4058953" w="3452816">
                <a:moveTo>
                  <a:pt x="0" y="0"/>
                </a:moveTo>
                <a:lnTo>
                  <a:pt x="3452816" y="0"/>
                </a:lnTo>
                <a:lnTo>
                  <a:pt x="3452816" y="4058954"/>
                </a:lnTo>
                <a:lnTo>
                  <a:pt x="0" y="4058954"/>
                </a:lnTo>
                <a:lnTo>
                  <a:pt x="0" y="0"/>
                </a:lnTo>
                <a:close/>
              </a:path>
            </a:pathLst>
          </a:custGeom>
          <a:blipFill>
            <a:blip r:embed="rId2"/>
            <a:stretch>
              <a:fillRect l="0" t="0" r="0" b="0"/>
            </a:stretch>
          </a:blipFill>
        </p:spPr>
      </p:sp>
      <p:sp>
        <p:nvSpPr>
          <p:cNvPr name="Freeform 3" id="3"/>
          <p:cNvSpPr/>
          <p:nvPr/>
        </p:nvSpPr>
        <p:spPr>
          <a:xfrm flipH="false" flipV="false" rot="0">
            <a:off x="-1652884" y="6912549"/>
            <a:ext cx="4694095" cy="4889682"/>
          </a:xfrm>
          <a:custGeom>
            <a:avLst/>
            <a:gdLst/>
            <a:ahLst/>
            <a:cxnLst/>
            <a:rect r="r" b="b" t="t" l="l"/>
            <a:pathLst>
              <a:path h="4889682" w="4694095">
                <a:moveTo>
                  <a:pt x="0" y="0"/>
                </a:moveTo>
                <a:lnTo>
                  <a:pt x="4694095" y="0"/>
                </a:lnTo>
                <a:lnTo>
                  <a:pt x="4694095" y="4889682"/>
                </a:lnTo>
                <a:lnTo>
                  <a:pt x="0" y="4889682"/>
                </a:lnTo>
                <a:lnTo>
                  <a:pt x="0" y="0"/>
                </a:lnTo>
                <a:close/>
              </a:path>
            </a:pathLst>
          </a:custGeom>
          <a:blipFill>
            <a:blip r:embed="rId3"/>
            <a:stretch>
              <a:fillRect l="0" t="0" r="0" b="0"/>
            </a:stretch>
          </a:blipFill>
        </p:spPr>
      </p:sp>
      <p:sp>
        <p:nvSpPr>
          <p:cNvPr name="Freeform 4" id="4"/>
          <p:cNvSpPr/>
          <p:nvPr/>
        </p:nvSpPr>
        <p:spPr>
          <a:xfrm flipH="false" flipV="false" rot="-961357">
            <a:off x="9940760" y="6985807"/>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4"/>
            <a:stretch>
              <a:fillRect l="0" t="0" r="0" b="0"/>
            </a:stretch>
          </a:blipFill>
        </p:spPr>
      </p:sp>
      <p:sp>
        <p:nvSpPr>
          <p:cNvPr name="TextBox 5" id="5"/>
          <p:cNvSpPr txBox="true"/>
          <p:nvPr/>
        </p:nvSpPr>
        <p:spPr>
          <a:xfrm rot="0">
            <a:off x="1606787" y="2028724"/>
            <a:ext cx="14461096" cy="1703912"/>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Tabla de Contenido</a:t>
            </a:r>
          </a:p>
        </p:txBody>
      </p:sp>
      <p:sp>
        <p:nvSpPr>
          <p:cNvPr name="Freeform 6" id="6"/>
          <p:cNvSpPr/>
          <p:nvPr/>
        </p:nvSpPr>
        <p:spPr>
          <a:xfrm flipH="false" flipV="false" rot="0">
            <a:off x="1606787" y="605752"/>
            <a:ext cx="1211580" cy="1901014"/>
          </a:xfrm>
          <a:custGeom>
            <a:avLst/>
            <a:gdLst/>
            <a:ahLst/>
            <a:cxnLst/>
            <a:rect r="r" b="b" t="t" l="l"/>
            <a:pathLst>
              <a:path h="1901014" w="1211580">
                <a:moveTo>
                  <a:pt x="0" y="0"/>
                </a:moveTo>
                <a:lnTo>
                  <a:pt x="1211580" y="0"/>
                </a:lnTo>
                <a:lnTo>
                  <a:pt x="1211580" y="1901014"/>
                </a:lnTo>
                <a:lnTo>
                  <a:pt x="0" y="1901014"/>
                </a:lnTo>
                <a:lnTo>
                  <a:pt x="0" y="0"/>
                </a:lnTo>
                <a:close/>
              </a:path>
            </a:pathLst>
          </a:custGeom>
          <a:blipFill>
            <a:blip r:embed="rId5"/>
            <a:stretch>
              <a:fillRect l="0" t="0" r="0" b="0"/>
            </a:stretch>
          </a:blipFill>
        </p:spPr>
      </p:sp>
      <p:sp>
        <p:nvSpPr>
          <p:cNvPr name="TextBox 7" id="7"/>
          <p:cNvSpPr txBox="true"/>
          <p:nvPr/>
        </p:nvSpPr>
        <p:spPr>
          <a:xfrm rot="0">
            <a:off x="1606787" y="3185363"/>
            <a:ext cx="9149698" cy="1364811"/>
          </a:xfrm>
          <a:prstGeom prst="rect">
            <a:avLst/>
          </a:prstGeom>
        </p:spPr>
        <p:txBody>
          <a:bodyPr anchor="t" rtlCol="false" tIns="0" lIns="0" bIns="0" rIns="0">
            <a:spAutoFit/>
          </a:bodyPr>
          <a:lstStyle/>
          <a:p>
            <a:pPr algn="l">
              <a:lnSpc>
                <a:spcPts val="5405"/>
              </a:lnSpc>
            </a:pPr>
          </a:p>
          <a:p>
            <a:pPr algn="l" marL="833674" indent="-416837" lvl="1">
              <a:lnSpc>
                <a:spcPts val="5405"/>
              </a:lnSpc>
              <a:buFont typeface="Arial"/>
              <a:buChar char="•"/>
            </a:pPr>
            <a:r>
              <a:rPr lang="en-US" sz="3861">
                <a:solidFill>
                  <a:srgbClr val="FFFFFF"/>
                </a:solidFill>
                <a:latin typeface="Poppins"/>
                <a:ea typeface="Poppins"/>
                <a:cs typeface="Poppins"/>
                <a:sym typeface="Poppins"/>
              </a:rPr>
              <a:t>Ventajas y Desventajas</a:t>
            </a:r>
          </a:p>
        </p:txBody>
      </p:sp>
      <p:sp>
        <p:nvSpPr>
          <p:cNvPr name="TextBox 8" id="8"/>
          <p:cNvSpPr txBox="true"/>
          <p:nvPr/>
        </p:nvSpPr>
        <p:spPr>
          <a:xfrm rot="0">
            <a:off x="1606787" y="6002892"/>
            <a:ext cx="8650368" cy="1346972"/>
          </a:xfrm>
          <a:prstGeom prst="rect">
            <a:avLst/>
          </a:prstGeom>
        </p:spPr>
        <p:txBody>
          <a:bodyPr anchor="t" rtlCol="false" tIns="0" lIns="0" bIns="0" rIns="0">
            <a:spAutoFit/>
          </a:bodyPr>
          <a:lstStyle/>
          <a:p>
            <a:pPr algn="l">
              <a:lnSpc>
                <a:spcPts val="5370"/>
              </a:lnSpc>
            </a:pPr>
          </a:p>
          <a:p>
            <a:pPr algn="l" marL="828131" indent="-414066" lvl="1">
              <a:lnSpc>
                <a:spcPts val="5370"/>
              </a:lnSpc>
              <a:buFont typeface="Arial"/>
              <a:buChar char="•"/>
            </a:pPr>
            <a:r>
              <a:rPr lang="en-US" sz="3835">
                <a:solidFill>
                  <a:srgbClr val="FFFFFF"/>
                </a:solidFill>
                <a:latin typeface="Poppins"/>
                <a:ea typeface="Poppins"/>
                <a:cs typeface="Poppins"/>
                <a:sym typeface="Poppins"/>
              </a:rPr>
              <a:t>Conclusión.</a:t>
            </a:r>
          </a:p>
        </p:txBody>
      </p:sp>
      <p:sp>
        <p:nvSpPr>
          <p:cNvPr name="TextBox 9" id="9"/>
          <p:cNvSpPr txBox="true"/>
          <p:nvPr/>
        </p:nvSpPr>
        <p:spPr>
          <a:xfrm rot="0">
            <a:off x="1606787" y="4245889"/>
            <a:ext cx="9149698" cy="2039107"/>
          </a:xfrm>
          <a:prstGeom prst="rect">
            <a:avLst/>
          </a:prstGeom>
        </p:spPr>
        <p:txBody>
          <a:bodyPr anchor="t" rtlCol="false" tIns="0" lIns="0" bIns="0" rIns="0">
            <a:spAutoFit/>
          </a:bodyPr>
          <a:lstStyle/>
          <a:p>
            <a:pPr algn="l">
              <a:lnSpc>
                <a:spcPts val="5405"/>
              </a:lnSpc>
            </a:pPr>
          </a:p>
          <a:p>
            <a:pPr algn="l" marL="833674" indent="-416837" lvl="1">
              <a:lnSpc>
                <a:spcPts val="5405"/>
              </a:lnSpc>
              <a:buFont typeface="Arial"/>
              <a:buChar char="•"/>
            </a:pPr>
            <a:r>
              <a:rPr lang="en-US" sz="3861">
                <a:solidFill>
                  <a:srgbClr val="FFFFFF"/>
                </a:solidFill>
                <a:latin typeface="Poppins"/>
                <a:ea typeface="Poppins"/>
                <a:cs typeface="Poppins"/>
                <a:sym typeface="Poppins"/>
              </a:rPr>
              <a:t>Aplicaciones en Ingeniería de Sistemas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1001" y="-1288367"/>
            <a:ext cx="19825527" cy="4667260"/>
          </a:xfrm>
          <a:custGeom>
            <a:avLst/>
            <a:gdLst/>
            <a:ahLst/>
            <a:cxnLst/>
            <a:rect r="r" b="b" t="t" l="l"/>
            <a:pathLst>
              <a:path h="4667260" w="19825527">
                <a:moveTo>
                  <a:pt x="0" y="0"/>
                </a:moveTo>
                <a:lnTo>
                  <a:pt x="19825527" y="0"/>
                </a:lnTo>
                <a:lnTo>
                  <a:pt x="19825527" y="4667260"/>
                </a:lnTo>
                <a:lnTo>
                  <a:pt x="0" y="4667260"/>
                </a:lnTo>
                <a:lnTo>
                  <a:pt x="0" y="0"/>
                </a:lnTo>
                <a:close/>
              </a:path>
            </a:pathLst>
          </a:custGeom>
          <a:blipFill>
            <a:blip r:embed="rId2"/>
            <a:stretch>
              <a:fillRect l="0" t="0" r="0" b="0"/>
            </a:stretch>
          </a:blipFill>
        </p:spPr>
      </p:sp>
      <p:sp>
        <p:nvSpPr>
          <p:cNvPr name="Freeform 3" id="3"/>
          <p:cNvSpPr/>
          <p:nvPr/>
        </p:nvSpPr>
        <p:spPr>
          <a:xfrm flipH="false" flipV="false" rot="0">
            <a:off x="12364615" y="5628174"/>
            <a:ext cx="6669910" cy="5945113"/>
          </a:xfrm>
          <a:custGeom>
            <a:avLst/>
            <a:gdLst/>
            <a:ahLst/>
            <a:cxnLst/>
            <a:rect r="r" b="b" t="t" l="l"/>
            <a:pathLst>
              <a:path h="5945113" w="6669910">
                <a:moveTo>
                  <a:pt x="0" y="0"/>
                </a:moveTo>
                <a:lnTo>
                  <a:pt x="6669911" y="0"/>
                </a:lnTo>
                <a:lnTo>
                  <a:pt x="6669911" y="5945114"/>
                </a:lnTo>
                <a:lnTo>
                  <a:pt x="0" y="5945114"/>
                </a:lnTo>
                <a:lnTo>
                  <a:pt x="0" y="0"/>
                </a:lnTo>
                <a:close/>
              </a:path>
            </a:pathLst>
          </a:custGeom>
          <a:blipFill>
            <a:blip r:embed="rId3"/>
            <a:stretch>
              <a:fillRect l="0" t="0" r="0" b="0"/>
            </a:stretch>
          </a:blipFill>
        </p:spPr>
      </p:sp>
      <p:sp>
        <p:nvSpPr>
          <p:cNvPr name="Freeform 4" id="4"/>
          <p:cNvSpPr/>
          <p:nvPr/>
        </p:nvSpPr>
        <p:spPr>
          <a:xfrm flipH="false" flipV="false" rot="0">
            <a:off x="14683840" y="3402743"/>
            <a:ext cx="1211580" cy="1901014"/>
          </a:xfrm>
          <a:custGeom>
            <a:avLst/>
            <a:gdLst/>
            <a:ahLst/>
            <a:cxnLst/>
            <a:rect r="r" b="b" t="t" l="l"/>
            <a:pathLst>
              <a:path h="1901014" w="1211580">
                <a:moveTo>
                  <a:pt x="0" y="0"/>
                </a:moveTo>
                <a:lnTo>
                  <a:pt x="1211579" y="0"/>
                </a:lnTo>
                <a:lnTo>
                  <a:pt x="1211579" y="1901014"/>
                </a:lnTo>
                <a:lnTo>
                  <a:pt x="0" y="1901014"/>
                </a:lnTo>
                <a:lnTo>
                  <a:pt x="0" y="0"/>
                </a:lnTo>
                <a:close/>
              </a:path>
            </a:pathLst>
          </a:custGeom>
          <a:blipFill>
            <a:blip r:embed="rId4"/>
            <a:stretch>
              <a:fillRect l="0" t="0" r="0" b="0"/>
            </a:stretch>
          </a:blipFill>
        </p:spPr>
      </p:sp>
      <p:sp>
        <p:nvSpPr>
          <p:cNvPr name="Freeform 5" id="5"/>
          <p:cNvSpPr/>
          <p:nvPr/>
        </p:nvSpPr>
        <p:spPr>
          <a:xfrm flipH="false" flipV="false" rot="6089948">
            <a:off x="-4497495" y="2235321"/>
            <a:ext cx="8474586" cy="8647537"/>
          </a:xfrm>
          <a:custGeom>
            <a:avLst/>
            <a:gdLst/>
            <a:ahLst/>
            <a:cxnLst/>
            <a:rect r="r" b="b" t="t" l="l"/>
            <a:pathLst>
              <a:path h="8647537" w="8474586">
                <a:moveTo>
                  <a:pt x="0" y="0"/>
                </a:moveTo>
                <a:lnTo>
                  <a:pt x="8474586" y="0"/>
                </a:lnTo>
                <a:lnTo>
                  <a:pt x="8474586" y="8647536"/>
                </a:lnTo>
                <a:lnTo>
                  <a:pt x="0" y="8647536"/>
                </a:lnTo>
                <a:lnTo>
                  <a:pt x="0" y="0"/>
                </a:lnTo>
                <a:close/>
              </a:path>
            </a:pathLst>
          </a:custGeom>
          <a:blipFill>
            <a:blip r:embed="rId5"/>
            <a:stretch>
              <a:fillRect l="0" t="0" r="0" b="0"/>
            </a:stretch>
          </a:blipFill>
        </p:spPr>
      </p:sp>
      <p:sp>
        <p:nvSpPr>
          <p:cNvPr name="TextBox 6" id="6"/>
          <p:cNvSpPr txBox="true"/>
          <p:nvPr/>
        </p:nvSpPr>
        <p:spPr>
          <a:xfrm rot="0">
            <a:off x="2394724" y="5256132"/>
            <a:ext cx="14113412" cy="3804474"/>
          </a:xfrm>
          <a:prstGeom prst="rect">
            <a:avLst/>
          </a:prstGeom>
        </p:spPr>
        <p:txBody>
          <a:bodyPr anchor="t" rtlCol="false" tIns="0" lIns="0" bIns="0" rIns="0">
            <a:spAutoFit/>
          </a:bodyPr>
          <a:lstStyle/>
          <a:p>
            <a:pPr algn="ctr">
              <a:lnSpc>
                <a:spcPts val="4306"/>
              </a:lnSpc>
            </a:pPr>
            <a:r>
              <a:rPr lang="en-US" sz="3287" spc="-65">
                <a:solidFill>
                  <a:srgbClr val="FFFFFF"/>
                </a:solidFill>
                <a:latin typeface="Neue Machina"/>
                <a:ea typeface="Neue Machina"/>
                <a:cs typeface="Neue Machina"/>
                <a:sym typeface="Neue Machina"/>
              </a:rPr>
              <a:t>Los árboles en AVL representan una estructura fundamental dentro del campo de las estructuras de datos, que combina la eficiencia del árbol binario de búsqueda con un mecanismo automático de balanceo. Gracias a esta propiedad, las operaciones esenciales como inserción, eliminación y búsqueda se realizan en tiempo logarítmico, ofreciendo un acceso rápido y predecible a los datos almacenados. </a:t>
            </a:r>
          </a:p>
        </p:txBody>
      </p:sp>
      <p:sp>
        <p:nvSpPr>
          <p:cNvPr name="TextBox 7" id="7"/>
          <p:cNvSpPr txBox="true"/>
          <p:nvPr/>
        </p:nvSpPr>
        <p:spPr>
          <a:xfrm rot="0">
            <a:off x="4317790" y="3178868"/>
            <a:ext cx="9652419" cy="1703912"/>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Introducción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15173" y="3002906"/>
            <a:ext cx="5144127" cy="5967080"/>
            <a:chOff x="0" y="0"/>
            <a:chExt cx="4874260" cy="5654040"/>
          </a:xfrm>
        </p:grpSpPr>
        <p:sp>
          <p:nvSpPr>
            <p:cNvPr name="Freeform 3" id="3"/>
            <p:cNvSpPr/>
            <p:nvPr/>
          </p:nvSpPr>
          <p:spPr>
            <a:xfrm flipH="false" flipV="false" rot="0">
              <a:off x="410210" y="458470"/>
              <a:ext cx="4025900" cy="4737100"/>
            </a:xfrm>
            <a:custGeom>
              <a:avLst/>
              <a:gdLst/>
              <a:ahLst/>
              <a:cxnLst/>
              <a:rect r="r" b="b" t="t" l="l"/>
              <a:pathLst>
                <a:path h="4737100" w="4025900">
                  <a:moveTo>
                    <a:pt x="0" y="0"/>
                  </a:moveTo>
                  <a:lnTo>
                    <a:pt x="4025900" y="0"/>
                  </a:lnTo>
                  <a:lnTo>
                    <a:pt x="4025900" y="4737100"/>
                  </a:lnTo>
                  <a:lnTo>
                    <a:pt x="0" y="4737100"/>
                  </a:lnTo>
                  <a:close/>
                </a:path>
              </a:pathLst>
            </a:custGeom>
            <a:blipFill>
              <a:blip r:embed="rId2"/>
              <a:stretch>
                <a:fillRect l="-28443" t="0" r="-28443" b="0"/>
              </a:stretch>
            </a:blipFill>
          </p:spPr>
        </p:sp>
        <p:sp>
          <p:nvSpPr>
            <p:cNvPr name="Freeform 4" id="4"/>
            <p:cNvSpPr/>
            <p:nvPr/>
          </p:nvSpPr>
          <p:spPr>
            <a:xfrm flipH="false" flipV="false" rot="0">
              <a:off x="1270" y="0"/>
              <a:ext cx="4871720" cy="5654040"/>
            </a:xfrm>
            <a:custGeom>
              <a:avLst/>
              <a:gdLst/>
              <a:ahLst/>
              <a:cxnLst/>
              <a:rect r="r" b="b" t="t" l="l"/>
              <a:pathLst>
                <a:path h="5654040" w="4871720">
                  <a:moveTo>
                    <a:pt x="0" y="0"/>
                  </a:moveTo>
                  <a:lnTo>
                    <a:pt x="0" y="5654040"/>
                  </a:lnTo>
                  <a:lnTo>
                    <a:pt x="4871720" y="5654040"/>
                  </a:lnTo>
                  <a:lnTo>
                    <a:pt x="4871720" y="0"/>
                  </a:lnTo>
                  <a:lnTo>
                    <a:pt x="0" y="0"/>
                  </a:lnTo>
                  <a:close/>
                  <a:moveTo>
                    <a:pt x="3820160" y="4704080"/>
                  </a:moveTo>
                  <a:lnTo>
                    <a:pt x="1036320" y="4704080"/>
                  </a:lnTo>
                  <a:lnTo>
                    <a:pt x="1036320" y="849630"/>
                  </a:lnTo>
                  <a:lnTo>
                    <a:pt x="3820160" y="849630"/>
                  </a:lnTo>
                  <a:lnTo>
                    <a:pt x="3820160" y="4704080"/>
                  </a:lnTo>
                  <a:close/>
                </a:path>
              </a:pathLst>
            </a:custGeom>
            <a:blipFill>
              <a:blip r:embed="rId3"/>
              <a:stretch>
                <a:fillRect l="-50" t="0" r="-50" b="0"/>
              </a:stretch>
            </a:blipFill>
          </p:spPr>
        </p:sp>
      </p:grpSp>
      <p:sp>
        <p:nvSpPr>
          <p:cNvPr name="Freeform 5" id="5"/>
          <p:cNvSpPr/>
          <p:nvPr/>
        </p:nvSpPr>
        <p:spPr>
          <a:xfrm flipH="false" flipV="false" rot="0">
            <a:off x="2736967" y="1415268"/>
            <a:ext cx="1329728" cy="1303133"/>
          </a:xfrm>
          <a:custGeom>
            <a:avLst/>
            <a:gdLst/>
            <a:ahLst/>
            <a:cxnLst/>
            <a:rect r="r" b="b" t="t" l="l"/>
            <a:pathLst>
              <a:path h="1303133" w="1329728">
                <a:moveTo>
                  <a:pt x="0" y="0"/>
                </a:moveTo>
                <a:lnTo>
                  <a:pt x="1329728" y="0"/>
                </a:lnTo>
                <a:lnTo>
                  <a:pt x="1329728" y="1303133"/>
                </a:lnTo>
                <a:lnTo>
                  <a:pt x="0" y="1303133"/>
                </a:lnTo>
                <a:lnTo>
                  <a:pt x="0" y="0"/>
                </a:lnTo>
                <a:close/>
              </a:path>
            </a:pathLst>
          </a:custGeom>
          <a:blipFill>
            <a:blip r:embed="rId4"/>
            <a:stretch>
              <a:fillRect l="0" t="0" r="0" b="0"/>
            </a:stretch>
          </a:blipFill>
        </p:spPr>
      </p:sp>
      <p:sp>
        <p:nvSpPr>
          <p:cNvPr name="Freeform 6" id="6"/>
          <p:cNvSpPr/>
          <p:nvPr/>
        </p:nvSpPr>
        <p:spPr>
          <a:xfrm flipH="false" flipV="false" rot="0">
            <a:off x="1693631" y="509633"/>
            <a:ext cx="1059321" cy="1038135"/>
          </a:xfrm>
          <a:custGeom>
            <a:avLst/>
            <a:gdLst/>
            <a:ahLst/>
            <a:cxnLst/>
            <a:rect r="r" b="b" t="t" l="l"/>
            <a:pathLst>
              <a:path h="1038135" w="1059321">
                <a:moveTo>
                  <a:pt x="0" y="0"/>
                </a:moveTo>
                <a:lnTo>
                  <a:pt x="1059321" y="0"/>
                </a:lnTo>
                <a:lnTo>
                  <a:pt x="1059321" y="1038134"/>
                </a:lnTo>
                <a:lnTo>
                  <a:pt x="0" y="1038134"/>
                </a:lnTo>
                <a:lnTo>
                  <a:pt x="0" y="0"/>
                </a:lnTo>
                <a:close/>
              </a:path>
            </a:pathLst>
          </a:custGeom>
          <a:blipFill>
            <a:blip r:embed="rId4"/>
            <a:stretch>
              <a:fillRect l="0" t="0" r="0" b="0"/>
            </a:stretch>
          </a:blipFill>
        </p:spPr>
      </p:sp>
      <p:sp>
        <p:nvSpPr>
          <p:cNvPr name="Freeform 7" id="7"/>
          <p:cNvSpPr/>
          <p:nvPr/>
        </p:nvSpPr>
        <p:spPr>
          <a:xfrm flipH="false" flipV="false" rot="4937447">
            <a:off x="14907165" y="-1250967"/>
            <a:ext cx="3380352" cy="3521200"/>
          </a:xfrm>
          <a:custGeom>
            <a:avLst/>
            <a:gdLst/>
            <a:ahLst/>
            <a:cxnLst/>
            <a:rect r="r" b="b" t="t" l="l"/>
            <a:pathLst>
              <a:path h="3521200" w="3380352">
                <a:moveTo>
                  <a:pt x="0" y="0"/>
                </a:moveTo>
                <a:lnTo>
                  <a:pt x="3380352" y="0"/>
                </a:lnTo>
                <a:lnTo>
                  <a:pt x="3380352" y="3521200"/>
                </a:lnTo>
                <a:lnTo>
                  <a:pt x="0" y="3521200"/>
                </a:lnTo>
                <a:lnTo>
                  <a:pt x="0" y="0"/>
                </a:lnTo>
                <a:close/>
              </a:path>
            </a:pathLst>
          </a:custGeom>
          <a:blipFill>
            <a:blip r:embed="rId5"/>
            <a:stretch>
              <a:fillRect l="0" t="0" r="0" b="0"/>
            </a:stretch>
          </a:blipFill>
        </p:spPr>
      </p:sp>
      <p:sp>
        <p:nvSpPr>
          <p:cNvPr name="Freeform 8" id="8"/>
          <p:cNvSpPr/>
          <p:nvPr/>
        </p:nvSpPr>
        <p:spPr>
          <a:xfrm flipH="false" flipV="false" rot="-6196520">
            <a:off x="-46889" y="6143984"/>
            <a:ext cx="5069418" cy="6838244"/>
          </a:xfrm>
          <a:custGeom>
            <a:avLst/>
            <a:gdLst/>
            <a:ahLst/>
            <a:cxnLst/>
            <a:rect r="r" b="b" t="t" l="l"/>
            <a:pathLst>
              <a:path h="6838244" w="5069418">
                <a:moveTo>
                  <a:pt x="0" y="0"/>
                </a:moveTo>
                <a:lnTo>
                  <a:pt x="5069418" y="0"/>
                </a:lnTo>
                <a:lnTo>
                  <a:pt x="5069418" y="6838245"/>
                </a:lnTo>
                <a:lnTo>
                  <a:pt x="0" y="6838245"/>
                </a:lnTo>
                <a:lnTo>
                  <a:pt x="0" y="0"/>
                </a:lnTo>
                <a:close/>
              </a:path>
            </a:pathLst>
          </a:custGeom>
          <a:blipFill>
            <a:blip r:embed="rId6"/>
            <a:stretch>
              <a:fillRect l="0" t="0" r="0" b="0"/>
            </a:stretch>
          </a:blipFill>
        </p:spPr>
      </p:sp>
      <p:sp>
        <p:nvSpPr>
          <p:cNvPr name="TextBox 9" id="9"/>
          <p:cNvSpPr txBox="true"/>
          <p:nvPr/>
        </p:nvSpPr>
        <p:spPr>
          <a:xfrm rot="0">
            <a:off x="1693631" y="3303776"/>
            <a:ext cx="10006120" cy="5954524"/>
          </a:xfrm>
          <a:prstGeom prst="rect">
            <a:avLst/>
          </a:prstGeom>
        </p:spPr>
        <p:txBody>
          <a:bodyPr anchor="t" rtlCol="false" tIns="0" lIns="0" bIns="0" rIns="0">
            <a:spAutoFit/>
          </a:bodyPr>
          <a:lstStyle/>
          <a:p>
            <a:pPr algn="just">
              <a:lnSpc>
                <a:spcPts val="3613"/>
              </a:lnSpc>
            </a:pPr>
            <a:r>
              <a:rPr lang="en-US" sz="2758" spc="-55">
                <a:solidFill>
                  <a:srgbClr val="FFFFFF"/>
                </a:solidFill>
                <a:latin typeface="Poppins"/>
                <a:ea typeface="Poppins"/>
                <a:cs typeface="Poppins"/>
                <a:sym typeface="Poppins"/>
              </a:rPr>
              <a:t>Un árbol AVL es un árbol binario de búsqueda autobalanceado, en el que la diferencia de alturas (factor de balance) entre los subárboles izquierdo y derecho de cualquier nodo es como máximo 1.</a:t>
            </a:r>
          </a:p>
          <a:p>
            <a:pPr algn="just">
              <a:lnSpc>
                <a:spcPts val="3613"/>
              </a:lnSpc>
            </a:pPr>
            <a:r>
              <a:rPr lang="en-US" sz="2758" spc="-55">
                <a:solidFill>
                  <a:srgbClr val="FFFFFF"/>
                </a:solidFill>
                <a:latin typeface="Poppins"/>
                <a:ea typeface="Poppins"/>
                <a:cs typeface="Poppins"/>
                <a:sym typeface="Poppins"/>
              </a:rPr>
              <a:t> Si al insertar o eliminar un nodo el árbol se desequilibra, se aplican rotaciones para restaurar ese equilibrio.</a:t>
            </a:r>
          </a:p>
          <a:p>
            <a:pPr algn="just">
              <a:lnSpc>
                <a:spcPts val="3613"/>
              </a:lnSpc>
            </a:pPr>
          </a:p>
          <a:p>
            <a:pPr algn="just">
              <a:lnSpc>
                <a:spcPts val="3613"/>
              </a:lnSpc>
            </a:pPr>
            <a:r>
              <a:rPr lang="en-US" sz="2758" spc="-55">
                <a:solidFill>
                  <a:srgbClr val="FFFFFF"/>
                </a:solidFill>
                <a:latin typeface="Poppins"/>
                <a:ea typeface="Poppins"/>
                <a:cs typeface="Poppins"/>
                <a:sym typeface="Poppins"/>
              </a:rPr>
              <a:t>Origen:</a:t>
            </a:r>
          </a:p>
          <a:p>
            <a:pPr algn="just" marL="595577" indent="-297789" lvl="1">
              <a:lnSpc>
                <a:spcPts val="3613"/>
              </a:lnSpc>
              <a:buFont typeface="Arial"/>
              <a:buChar char="•"/>
            </a:pPr>
            <a:r>
              <a:rPr lang="en-US" sz="2758" spc="-55">
                <a:solidFill>
                  <a:srgbClr val="FFFFFF"/>
                </a:solidFill>
                <a:latin typeface="Poppins"/>
                <a:ea typeface="Poppins"/>
                <a:cs typeface="Poppins"/>
                <a:sym typeface="Poppins"/>
              </a:rPr>
              <a:t>Creado en 1962.</a:t>
            </a:r>
          </a:p>
          <a:p>
            <a:pPr algn="just" marL="595577" indent="-297789" lvl="1">
              <a:lnSpc>
                <a:spcPts val="3613"/>
              </a:lnSpc>
              <a:buFont typeface="Arial"/>
              <a:buChar char="•"/>
            </a:pPr>
            <a:r>
              <a:rPr lang="en-US" sz="2758" spc="-55">
                <a:solidFill>
                  <a:srgbClr val="FFFFFF"/>
                </a:solidFill>
                <a:latin typeface="Poppins"/>
                <a:ea typeface="Poppins"/>
                <a:cs typeface="Poppins"/>
                <a:sym typeface="Poppins"/>
              </a:rPr>
              <a:t>Primer tipo de árbol de búsqueda autoajustable.</a:t>
            </a:r>
          </a:p>
          <a:p>
            <a:pPr algn="just" marL="595577" indent="-297789" lvl="1">
              <a:lnSpc>
                <a:spcPts val="3613"/>
              </a:lnSpc>
              <a:buFont typeface="Arial"/>
              <a:buChar char="•"/>
            </a:pPr>
            <a:r>
              <a:rPr lang="en-US" sz="2758" spc="-55">
                <a:solidFill>
                  <a:srgbClr val="FFFFFF"/>
                </a:solidFill>
                <a:latin typeface="Poppins"/>
                <a:ea typeface="Poppins"/>
                <a:cs typeface="Poppins"/>
                <a:sym typeface="Poppins"/>
              </a:rPr>
              <a:t>Su nombre proviene de sus creadores Adelson-Velsky y Landis.</a:t>
            </a:r>
          </a:p>
          <a:p>
            <a:pPr algn="just">
              <a:lnSpc>
                <a:spcPts val="3613"/>
              </a:lnSpc>
            </a:pPr>
          </a:p>
        </p:txBody>
      </p:sp>
      <p:sp>
        <p:nvSpPr>
          <p:cNvPr name="TextBox 10" id="10"/>
          <p:cNvSpPr txBox="true"/>
          <p:nvPr/>
        </p:nvSpPr>
        <p:spPr>
          <a:xfrm rot="0">
            <a:off x="3760229" y="658273"/>
            <a:ext cx="11396400" cy="2655199"/>
          </a:xfrm>
          <a:prstGeom prst="rect">
            <a:avLst/>
          </a:prstGeom>
        </p:spPr>
        <p:txBody>
          <a:bodyPr anchor="t" rtlCol="false" tIns="0" lIns="0" bIns="0" rIns="0">
            <a:spAutoFit/>
          </a:bodyPr>
          <a:lstStyle/>
          <a:p>
            <a:pPr algn="ctr">
              <a:lnSpc>
                <a:spcPts val="10637"/>
              </a:lnSpc>
            </a:pPr>
            <a:r>
              <a:rPr lang="en-US" sz="7598" b="true">
                <a:solidFill>
                  <a:srgbClr val="FFFFFF"/>
                </a:solidFill>
                <a:latin typeface="Neue Machina Ultra-Bold"/>
                <a:ea typeface="Neue Machina Ultra-Bold"/>
                <a:cs typeface="Neue Machina Ultra-Bold"/>
                <a:sym typeface="Neue Machina Ultra-Bold"/>
              </a:rPr>
              <a:t>Definición y Origen del Árbol AVL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pic>
        <p:nvPicPr>
          <p:cNvPr name="Picture 5" id="5"/>
          <p:cNvPicPr>
            <a:picLocks noChangeAspect="true"/>
          </p:cNvPicPr>
          <p:nvPr/>
        </p:nvPicPr>
        <p:blipFill>
          <a:blip r:embed="rId4"/>
          <a:stretch>
            <a:fillRect/>
          </a:stretch>
        </p:blipFill>
        <p:spPr>
          <a:xfrm rot="0">
            <a:off x="3087772" y="1147152"/>
            <a:ext cx="13509846" cy="10265669"/>
          </a:xfrm>
          <a:prstGeom prst="rect">
            <a:avLst/>
          </a:prstGeom>
        </p:spPr>
      </p:pic>
      <p:sp>
        <p:nvSpPr>
          <p:cNvPr name="TextBox 6" id="6"/>
          <p:cNvSpPr txBox="true"/>
          <p:nvPr/>
        </p:nvSpPr>
        <p:spPr>
          <a:xfrm rot="0">
            <a:off x="4213593" y="1075971"/>
            <a:ext cx="11084569" cy="1247326"/>
          </a:xfrm>
          <a:prstGeom prst="rect">
            <a:avLst/>
          </a:prstGeom>
        </p:spPr>
        <p:txBody>
          <a:bodyPr anchor="t" rtlCol="false" tIns="0" lIns="0" bIns="0" rIns="0">
            <a:spAutoFit/>
          </a:bodyPr>
          <a:lstStyle/>
          <a:p>
            <a:pPr algn="ctr">
              <a:lnSpc>
                <a:spcPts val="10154"/>
              </a:lnSpc>
            </a:pPr>
            <a:r>
              <a:rPr lang="en-US" sz="7253" b="true">
                <a:solidFill>
                  <a:srgbClr val="FFFFFF"/>
                </a:solidFill>
                <a:latin typeface="Neue Machina Ultra-Bold"/>
                <a:ea typeface="Neue Machina Ultra-Bold"/>
                <a:cs typeface="Neue Machina Ultra-Bold"/>
                <a:sym typeface="Neue Machina Ultra-Bold"/>
              </a:rPr>
              <a:t>Ejemplos AVL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739927"/>
            <a:ext cx="2263079" cy="2547073"/>
          </a:xfrm>
          <a:custGeom>
            <a:avLst/>
            <a:gdLst/>
            <a:ahLst/>
            <a:cxnLst/>
            <a:rect r="r" b="b" t="t" l="l"/>
            <a:pathLst>
              <a:path h="2547073" w="2263079">
                <a:moveTo>
                  <a:pt x="0" y="0"/>
                </a:moveTo>
                <a:lnTo>
                  <a:pt x="2263079" y="0"/>
                </a:lnTo>
                <a:lnTo>
                  <a:pt x="2263079" y="2547073"/>
                </a:lnTo>
                <a:lnTo>
                  <a:pt x="0" y="2547073"/>
                </a:lnTo>
                <a:lnTo>
                  <a:pt x="0" y="0"/>
                </a:lnTo>
                <a:close/>
              </a:path>
            </a:pathLst>
          </a:custGeom>
          <a:blipFill>
            <a:blip r:embed="rId2"/>
            <a:stretch>
              <a:fillRect l="-1697" t="0" r="-1697" b="0"/>
            </a:stretch>
          </a:blipFill>
        </p:spPr>
      </p:sp>
      <p:sp>
        <p:nvSpPr>
          <p:cNvPr name="Freeform 3" id="3"/>
          <p:cNvSpPr/>
          <p:nvPr/>
        </p:nvSpPr>
        <p:spPr>
          <a:xfrm flipH="false" flipV="false" rot="0">
            <a:off x="15655753" y="-1773713"/>
            <a:ext cx="3763787" cy="4097010"/>
          </a:xfrm>
          <a:custGeom>
            <a:avLst/>
            <a:gdLst/>
            <a:ahLst/>
            <a:cxnLst/>
            <a:rect r="r" b="b" t="t" l="l"/>
            <a:pathLst>
              <a:path h="4097010" w="3763787">
                <a:moveTo>
                  <a:pt x="0" y="0"/>
                </a:moveTo>
                <a:lnTo>
                  <a:pt x="3763787" y="0"/>
                </a:lnTo>
                <a:lnTo>
                  <a:pt x="3763787" y="4097010"/>
                </a:lnTo>
                <a:lnTo>
                  <a:pt x="0" y="4097010"/>
                </a:lnTo>
                <a:lnTo>
                  <a:pt x="0" y="0"/>
                </a:lnTo>
                <a:close/>
              </a:path>
            </a:pathLst>
          </a:custGeom>
          <a:blipFill>
            <a:blip r:embed="rId2"/>
            <a:stretch>
              <a:fillRect l="0" t="0" r="0" b="0"/>
            </a:stretch>
          </a:blipFill>
        </p:spPr>
      </p:sp>
      <p:sp>
        <p:nvSpPr>
          <p:cNvPr name="Freeform 4" id="4"/>
          <p:cNvSpPr/>
          <p:nvPr/>
        </p:nvSpPr>
        <p:spPr>
          <a:xfrm flipH="false" flipV="false" rot="-923735">
            <a:off x="-642177" y="-2272493"/>
            <a:ext cx="8416639" cy="4544985"/>
          </a:xfrm>
          <a:custGeom>
            <a:avLst/>
            <a:gdLst/>
            <a:ahLst/>
            <a:cxnLst/>
            <a:rect r="r" b="b" t="t" l="l"/>
            <a:pathLst>
              <a:path h="4544985" w="8416639">
                <a:moveTo>
                  <a:pt x="0" y="0"/>
                </a:moveTo>
                <a:lnTo>
                  <a:pt x="8416640" y="0"/>
                </a:lnTo>
                <a:lnTo>
                  <a:pt x="8416640" y="4544986"/>
                </a:lnTo>
                <a:lnTo>
                  <a:pt x="0" y="4544986"/>
                </a:lnTo>
                <a:lnTo>
                  <a:pt x="0" y="0"/>
                </a:lnTo>
                <a:close/>
              </a:path>
            </a:pathLst>
          </a:custGeom>
          <a:blipFill>
            <a:blip r:embed="rId3"/>
            <a:stretch>
              <a:fillRect l="0" t="0" r="0" b="0"/>
            </a:stretch>
          </a:blipFill>
        </p:spPr>
      </p:sp>
      <p:sp>
        <p:nvSpPr>
          <p:cNvPr name="Freeform 5" id="5"/>
          <p:cNvSpPr/>
          <p:nvPr/>
        </p:nvSpPr>
        <p:spPr>
          <a:xfrm flipH="false" flipV="false" rot="0">
            <a:off x="3233512" y="2336509"/>
            <a:ext cx="12877751" cy="6921791"/>
          </a:xfrm>
          <a:custGeom>
            <a:avLst/>
            <a:gdLst/>
            <a:ahLst/>
            <a:cxnLst/>
            <a:rect r="r" b="b" t="t" l="l"/>
            <a:pathLst>
              <a:path h="6921791" w="12877751">
                <a:moveTo>
                  <a:pt x="0" y="0"/>
                </a:moveTo>
                <a:lnTo>
                  <a:pt x="12877751" y="0"/>
                </a:lnTo>
                <a:lnTo>
                  <a:pt x="12877751" y="6921791"/>
                </a:lnTo>
                <a:lnTo>
                  <a:pt x="0" y="6921791"/>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43524" y="-1304930"/>
            <a:ext cx="19825527" cy="4667260"/>
          </a:xfrm>
          <a:custGeom>
            <a:avLst/>
            <a:gdLst/>
            <a:ahLst/>
            <a:cxnLst/>
            <a:rect r="r" b="b" t="t" l="l"/>
            <a:pathLst>
              <a:path h="4667260" w="19825527">
                <a:moveTo>
                  <a:pt x="0" y="0"/>
                </a:moveTo>
                <a:lnTo>
                  <a:pt x="19825527" y="0"/>
                </a:lnTo>
                <a:lnTo>
                  <a:pt x="19825527" y="4667260"/>
                </a:lnTo>
                <a:lnTo>
                  <a:pt x="0" y="4667260"/>
                </a:lnTo>
                <a:lnTo>
                  <a:pt x="0" y="0"/>
                </a:lnTo>
                <a:close/>
              </a:path>
            </a:pathLst>
          </a:custGeom>
          <a:blipFill>
            <a:blip r:embed="rId2"/>
            <a:stretch>
              <a:fillRect l="0" t="0" r="0" b="0"/>
            </a:stretch>
          </a:blipFill>
        </p:spPr>
      </p:sp>
      <p:sp>
        <p:nvSpPr>
          <p:cNvPr name="Freeform 3" id="3"/>
          <p:cNvSpPr/>
          <p:nvPr/>
        </p:nvSpPr>
        <p:spPr>
          <a:xfrm flipH="false" flipV="false" rot="0">
            <a:off x="12750186" y="5982355"/>
            <a:ext cx="5609237" cy="4999700"/>
          </a:xfrm>
          <a:custGeom>
            <a:avLst/>
            <a:gdLst/>
            <a:ahLst/>
            <a:cxnLst/>
            <a:rect r="r" b="b" t="t" l="l"/>
            <a:pathLst>
              <a:path h="4999700" w="5609237">
                <a:moveTo>
                  <a:pt x="0" y="0"/>
                </a:moveTo>
                <a:lnTo>
                  <a:pt x="5609237" y="0"/>
                </a:lnTo>
                <a:lnTo>
                  <a:pt x="5609237" y="4999699"/>
                </a:lnTo>
                <a:lnTo>
                  <a:pt x="0" y="4999699"/>
                </a:lnTo>
                <a:lnTo>
                  <a:pt x="0" y="0"/>
                </a:lnTo>
                <a:close/>
              </a:path>
            </a:pathLst>
          </a:custGeom>
          <a:blipFill>
            <a:blip r:embed="rId3"/>
            <a:stretch>
              <a:fillRect l="0" t="0" r="0" b="0"/>
            </a:stretch>
          </a:blipFill>
        </p:spPr>
      </p:sp>
      <p:sp>
        <p:nvSpPr>
          <p:cNvPr name="Freeform 4" id="4"/>
          <p:cNvSpPr/>
          <p:nvPr/>
        </p:nvSpPr>
        <p:spPr>
          <a:xfrm flipH="false" flipV="false" rot="0">
            <a:off x="-8691413" y="4866217"/>
            <a:ext cx="11176764" cy="6080159"/>
          </a:xfrm>
          <a:custGeom>
            <a:avLst/>
            <a:gdLst/>
            <a:ahLst/>
            <a:cxnLst/>
            <a:rect r="r" b="b" t="t" l="l"/>
            <a:pathLst>
              <a:path h="6080159" w="11176764">
                <a:moveTo>
                  <a:pt x="0" y="0"/>
                </a:moveTo>
                <a:lnTo>
                  <a:pt x="11176764" y="0"/>
                </a:lnTo>
                <a:lnTo>
                  <a:pt x="11176764" y="6080159"/>
                </a:lnTo>
                <a:lnTo>
                  <a:pt x="0" y="6080159"/>
                </a:lnTo>
                <a:lnTo>
                  <a:pt x="0" y="0"/>
                </a:lnTo>
                <a:close/>
              </a:path>
            </a:pathLst>
          </a:custGeom>
          <a:blipFill>
            <a:blip r:embed="rId4"/>
            <a:stretch>
              <a:fillRect l="0" t="0" r="0" b="0"/>
            </a:stretch>
          </a:blipFill>
        </p:spPr>
      </p:sp>
      <p:sp>
        <p:nvSpPr>
          <p:cNvPr name="TextBox 5" id="5"/>
          <p:cNvSpPr txBox="true"/>
          <p:nvPr/>
        </p:nvSpPr>
        <p:spPr>
          <a:xfrm rot="0">
            <a:off x="2485351" y="1238797"/>
            <a:ext cx="14131878" cy="3460151"/>
          </a:xfrm>
          <a:prstGeom prst="rect">
            <a:avLst/>
          </a:prstGeom>
        </p:spPr>
        <p:txBody>
          <a:bodyPr anchor="t" rtlCol="false" tIns="0" lIns="0" bIns="0" rIns="0">
            <a:spAutoFit/>
          </a:bodyPr>
          <a:lstStyle/>
          <a:p>
            <a:pPr algn="ctr">
              <a:lnSpc>
                <a:spcPts val="13909"/>
              </a:lnSpc>
            </a:pPr>
            <a:r>
              <a:rPr lang="en-US" sz="9935" b="true">
                <a:solidFill>
                  <a:srgbClr val="FFFFFF"/>
                </a:solidFill>
                <a:latin typeface="Neue Machina Ultra-Bold"/>
                <a:ea typeface="Neue Machina Ultra-Bold"/>
                <a:cs typeface="Neue Machina Ultra-Bold"/>
                <a:sym typeface="Neue Machina Ultra-Bold"/>
              </a:rPr>
              <a:t>Propiedades Fundamentales</a:t>
            </a:r>
          </a:p>
        </p:txBody>
      </p:sp>
      <p:sp>
        <p:nvSpPr>
          <p:cNvPr name="TextBox 6" id="6"/>
          <p:cNvSpPr txBox="true"/>
          <p:nvPr/>
        </p:nvSpPr>
        <p:spPr>
          <a:xfrm rot="0">
            <a:off x="2733195" y="4818592"/>
            <a:ext cx="14323433" cy="5382206"/>
          </a:xfrm>
          <a:prstGeom prst="rect">
            <a:avLst/>
          </a:prstGeom>
        </p:spPr>
        <p:txBody>
          <a:bodyPr anchor="t" rtlCol="false" tIns="0" lIns="0" bIns="0" rIns="0">
            <a:spAutoFit/>
          </a:bodyPr>
          <a:lstStyle/>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Es un árbol binario de búsqueda, por lo tanto, se cumplen las reglas de orden:</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Subárbol izquierdo &lt; nodo &lt; subárbol derecho.</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Factor de balance de cada nodo debe ser -1, 0 o 1.</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Altura mínima garantizada, lo que mantiene la eficiencia.</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Rotaciones locales para recuperar el equilibrio.</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Complejidad temporal:</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Inserción: O(log n)</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Eliminación: O(log n)</a:t>
            </a:r>
          </a:p>
          <a:p>
            <a:pPr algn="l" marL="638483" indent="-319242" lvl="1">
              <a:lnSpc>
                <a:spcPts val="3874"/>
              </a:lnSpc>
              <a:buFont typeface="Arial"/>
              <a:buChar char="•"/>
            </a:pPr>
            <a:r>
              <a:rPr lang="en-US" sz="2957" spc="-59">
                <a:solidFill>
                  <a:srgbClr val="FFFFFF"/>
                </a:solidFill>
                <a:latin typeface="Neue Machina"/>
                <a:ea typeface="Neue Machina"/>
                <a:cs typeface="Neue Machina"/>
                <a:sym typeface="Neue Machina"/>
              </a:rPr>
              <a:t>Búsqueda: O(log n)</a:t>
            </a:r>
          </a:p>
          <a:p>
            <a:pPr algn="ctr">
              <a:lnSpc>
                <a:spcPts val="387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DAGpW0bhYxY</dc:identifier>
  <dcterms:modified xsi:type="dcterms:W3CDTF">2011-08-01T06:04:30Z</dcterms:modified>
  <cp:revision>1</cp:revision>
  <dc:title>Black Modern 3D Group Project Presentation</dc:title>
</cp:coreProperties>
</file>